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 id="269" r:id="rId15"/>
    <p:sldId id="271" r:id="rId16"/>
    <p:sldId id="272" r:id="rId17"/>
    <p:sldId id="276" r:id="rId18"/>
    <p:sldId id="273" r:id="rId19"/>
    <p:sldId id="278" r:id="rId20"/>
    <p:sldId id="280" r:id="rId21"/>
    <p:sldId id="279" r:id="rId22"/>
    <p:sldId id="274" r:id="rId23"/>
    <p:sldId id="275"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69640" autoAdjust="0"/>
  </p:normalViewPr>
  <p:slideViewPr>
    <p:cSldViewPr>
      <p:cViewPr>
        <p:scale>
          <a:sx n="81" d="100"/>
          <a:sy n="81" d="100"/>
        </p:scale>
        <p:origin x="-46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84FA1-E16A-4CBC-BFFC-0C0719ECC4FC}" type="datetimeFigureOut">
              <a:rPr lang="en-US" smtClean="0"/>
              <a:pPr/>
              <a:t>4/6/2016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C90B3-ABC6-4873-A737-D063BACC41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will</a:t>
            </a:r>
            <a:r>
              <a:rPr lang="en-US" baseline="0" dirty="0" smtClean="0"/>
              <a:t> show as I’m getting ready for the talk. </a:t>
            </a:r>
          </a:p>
          <a:p>
            <a:r>
              <a:rPr lang="en-US" baseline="0" dirty="0" smtClean="0"/>
              <a:t>Nothing to say here -  the talk begins on the next slide.</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eventually</a:t>
            </a:r>
            <a:r>
              <a:rPr lang="en-US" baseline="0" dirty="0" smtClean="0"/>
              <a:t> used the network from R2Pro and EMRFD figure 9.69, scaled to 0.1 </a:t>
            </a:r>
            <a:r>
              <a:rPr lang="en-US" baseline="0" dirty="0" err="1" smtClean="0"/>
              <a:t>uF</a:t>
            </a:r>
            <a:r>
              <a:rPr lang="en-US" baseline="0" dirty="0" smtClean="0"/>
              <a:t> capacitors I had on hand. If you can get 50 dB opposite sideband suppression, you’ve done pretty well.</a:t>
            </a:r>
          </a:p>
          <a:p>
            <a:r>
              <a:rPr lang="en-US" baseline="0" dirty="0" smtClean="0"/>
              <a:t>Flip back to the previous slide to show the components I’m talking about for scaling and swapping.</a:t>
            </a:r>
          </a:p>
          <a:p>
            <a:r>
              <a:rPr lang="en-US" baseline="0" dirty="0" smtClean="0"/>
              <a:t>Mention that the next slide will show my actual circuit.</a:t>
            </a:r>
          </a:p>
          <a:p>
            <a:r>
              <a:rPr lang="en-US" baseline="0" dirty="0" smtClean="0"/>
              <a:t>I’ve seen designs with both four and six op-amp sections.</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my actual circuit, which takes</a:t>
            </a:r>
            <a:r>
              <a:rPr lang="en-US" baseline="0" dirty="0" smtClean="0"/>
              <a:t> up one dedicated board.</a:t>
            </a:r>
          </a:p>
          <a:p>
            <a:r>
              <a:rPr lang="en-US" baseline="0" dirty="0" smtClean="0"/>
              <a:t>Note how the C and R positions are interchanged. Also notice that I entered as-measured values of capacitance, measured with my AADE instrument.</a:t>
            </a:r>
          </a:p>
          <a:p>
            <a:r>
              <a:rPr lang="en-US" baseline="0" dirty="0" smtClean="0"/>
              <a:t>I also show a buffer amplifier with volume control and I used the extra op-amp section to put my first of two HPFs into the chain. I have many poles of lowpass filtering, but felt the need for some </a:t>
            </a:r>
            <a:r>
              <a:rPr lang="en-US" baseline="0" dirty="0" err="1" smtClean="0"/>
              <a:t>highpass</a:t>
            </a:r>
            <a:r>
              <a:rPr lang="en-US" baseline="0" dirty="0" smtClean="0"/>
              <a:t> filtering as well.  Partly for 60 Hz and harmonics and partly to give me some selectivity on the low end.</a:t>
            </a:r>
          </a:p>
          <a:p>
            <a:r>
              <a:rPr lang="en-US" baseline="0" dirty="0" smtClean="0"/>
              <a:t>I provided a couple of AC coupled outputs in case I want to connect them to soundcard software or whatever. </a:t>
            </a:r>
          </a:p>
          <a:p>
            <a:r>
              <a:rPr lang="en-US" baseline="0" dirty="0" smtClean="0"/>
              <a:t>I used mostly quad TLV2464 op-amps in the receiver as they have the low noise characteristic I want, plus can drive a fair mount of current and can also operate OK with a 5 V or 3.3 V single supply. The quad configuration causes some crowding in my SMT board, but the per amplifier cost is cheaper and cheap rules!</a:t>
            </a:r>
          </a:p>
          <a:p>
            <a:r>
              <a:rPr lang="en-US" baseline="0" dirty="0" smtClean="0"/>
              <a:t>Mention that the next slide shows the phase shift between the two outputs of the network.</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was done by LTspice. You can plot the phase</a:t>
            </a:r>
            <a:r>
              <a:rPr lang="en-US" baseline="0" dirty="0" smtClean="0"/>
              <a:t> difference between two signals by plotting their ratio and using the ph() function to plot phase instead of magnitude.  See my formula on the top bar: ph(V(</a:t>
            </a:r>
            <a:r>
              <a:rPr lang="en-US" baseline="0" dirty="0" err="1" smtClean="0"/>
              <a:t>out_I</a:t>
            </a:r>
            <a:r>
              <a:rPr lang="en-US" baseline="0" dirty="0" smtClean="0"/>
              <a:t>)/V(</a:t>
            </a:r>
            <a:r>
              <a:rPr lang="en-US" baseline="0" dirty="0" err="1" smtClean="0"/>
              <a:t>out_Q</a:t>
            </a:r>
            <a:r>
              <a:rPr lang="en-US" baseline="0" dirty="0" smtClean="0"/>
              <a:t>))</a:t>
            </a:r>
          </a:p>
          <a:p>
            <a:r>
              <a:rPr lang="en-US" dirty="0" smtClean="0"/>
              <a:t>First, this shape seems familiar, right?  It looks like the</a:t>
            </a:r>
            <a:r>
              <a:rPr lang="en-US" baseline="0" dirty="0" smtClean="0"/>
              <a:t> magnitude response of a </a:t>
            </a:r>
            <a:r>
              <a:rPr lang="en-US" baseline="0" dirty="0" err="1" smtClean="0"/>
              <a:t>bandpass</a:t>
            </a:r>
            <a:r>
              <a:rPr lang="en-US" baseline="0" dirty="0" smtClean="0"/>
              <a:t> filter.  But we need to interpret this a little differently.  Left and right of the flat-topped portion of the curve, it slopes down. Which reminds us of attenuation of signals out of the pass band. But we’re actually seeing regions where attenuation of the opposite sideband is degrading. </a:t>
            </a:r>
          </a:p>
          <a:p>
            <a:r>
              <a:rPr lang="en-US" baseline="0" dirty="0" smtClean="0"/>
              <a:t>The phase difference of the flat-top region is very close to 90 degrees so this is where we get good image rejection.</a:t>
            </a:r>
          </a:p>
          <a:p>
            <a:r>
              <a:rPr lang="en-US" baseline="0" dirty="0" smtClean="0"/>
              <a:t>So that helps answer the question: Why did Rick Campbell design the network of a CW receiver to have a range of about 300 to 3000 Hz?  Because that’s the range over which we get good image rejection.</a:t>
            </a:r>
          </a:p>
          <a:p>
            <a:r>
              <a:rPr lang="en-US" baseline="0" dirty="0" smtClean="0"/>
              <a:t>What about below 300 Hz and above 3000 Hz?  That’s where this network has to work in tandem with our conventional amplitude filters: lowpass, </a:t>
            </a:r>
            <a:r>
              <a:rPr lang="en-US" baseline="0" dirty="0" err="1" smtClean="0"/>
              <a:t>highpass</a:t>
            </a:r>
            <a:r>
              <a:rPr lang="en-US" baseline="0" dirty="0" smtClean="0"/>
              <a:t> and </a:t>
            </a:r>
            <a:r>
              <a:rPr lang="en-US" baseline="0" dirty="0" err="1" smtClean="0"/>
              <a:t>bandpass</a:t>
            </a:r>
            <a:r>
              <a:rPr lang="en-US" baseline="0" dirty="0" smtClean="0"/>
              <a:t>. Their response curves with good slopes need to fit well </a:t>
            </a:r>
            <a:r>
              <a:rPr lang="en-US" i="1" baseline="0" dirty="0" smtClean="0"/>
              <a:t>inside </a:t>
            </a:r>
            <a:r>
              <a:rPr lang="en-US" i="0" baseline="0" dirty="0" smtClean="0"/>
              <a:t> this curve. So when the demodulated frequency is outside the region of good image response, it will be attenuated by being outside the slopes of our conventional audio filters.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FilterPro</a:t>
            </a:r>
            <a:r>
              <a:rPr lang="en-US" dirty="0" smtClean="0"/>
              <a:t> is a good desktop tool and Analog Design has</a:t>
            </a:r>
            <a:r>
              <a:rPr lang="en-US" baseline="0" dirty="0" smtClean="0"/>
              <a:t> a nice on-line filter design tool.</a:t>
            </a:r>
          </a:p>
          <a:p>
            <a:r>
              <a:rPr lang="en-US" baseline="0" dirty="0" err="1" smtClean="0"/>
              <a:t>FilterPro</a:t>
            </a:r>
            <a:r>
              <a:rPr lang="en-US" baseline="0" dirty="0" smtClean="0"/>
              <a:t> will show stage Qs and both </a:t>
            </a:r>
            <a:r>
              <a:rPr lang="en-US" baseline="0" dirty="0" err="1" smtClean="0"/>
              <a:t>FilterPro</a:t>
            </a:r>
            <a:r>
              <a:rPr lang="en-US" baseline="0" dirty="0" smtClean="0"/>
              <a:t> and LTspice will show group delay.</a:t>
            </a:r>
          </a:p>
          <a:p>
            <a:r>
              <a:rPr lang="en-US" baseline="0" dirty="0" smtClean="0"/>
              <a:t>Actually, my initial design include a SCAF mostly taken from the </a:t>
            </a:r>
            <a:r>
              <a:rPr lang="en-US" baseline="0" dirty="0" err="1" smtClean="0"/>
              <a:t>NEScaf</a:t>
            </a:r>
            <a:r>
              <a:rPr lang="en-US" baseline="0" dirty="0" smtClean="0"/>
              <a:t>, but I had some noise issues I couldn’t tame so I went to the LPF instead.</a:t>
            </a:r>
          </a:p>
          <a:p>
            <a:r>
              <a:rPr lang="en-US" baseline="0" dirty="0" smtClean="0"/>
              <a:t>(Q&lt;3 and group delay &lt; 1.8 ms is one recommendation.)</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you see my 8-pole 2400 Hz LPF at the top and the 6-pole 600 Hz narrow filter below.</a:t>
            </a:r>
          </a:p>
          <a:p>
            <a:r>
              <a:rPr lang="en-US" dirty="0" smtClean="0"/>
              <a:t>I also added an additional 2-pole HPF to help with roll-off on the low side. </a:t>
            </a:r>
          </a:p>
          <a:p>
            <a:r>
              <a:rPr lang="en-US" dirty="0" smtClean="0"/>
              <a:t>Notice how the DC (resistive) coupling</a:t>
            </a:r>
            <a:r>
              <a:rPr lang="en-US" baseline="0" dirty="0" smtClean="0"/>
              <a:t> helps with the single-supply issue of keeping 2.5 VDC to center the signal. And at the lower left, the capacitively coupled HPF breaks that chain, necessitating a </a:t>
            </a:r>
            <a:r>
              <a:rPr lang="en-US" baseline="0" dirty="0" err="1" smtClean="0"/>
              <a:t>Vcc</a:t>
            </a:r>
            <a:r>
              <a:rPr lang="en-US" baseline="0" dirty="0" smtClean="0"/>
              <a:t>/2 divider for biasing.  Also note the 22 </a:t>
            </a:r>
            <a:r>
              <a:rPr lang="en-US" baseline="0" dirty="0" err="1" smtClean="0"/>
              <a:t>uF</a:t>
            </a:r>
            <a:r>
              <a:rPr lang="en-US" baseline="0" dirty="0" smtClean="0"/>
              <a:t> blocking capacitors on the upper filter. These stages need to have a DC gain of one but an AC gain as required.</a:t>
            </a:r>
          </a:p>
          <a:p>
            <a:r>
              <a:rPr lang="en-US" baseline="0" dirty="0" smtClean="0"/>
              <a:t>The DPDT switch adds the narrow filter in series when desired. That filter needs a gain of one since we don’t want the gain changing as we switch filters</a:t>
            </a:r>
            <a:r>
              <a:rPr lang="en-US" baseline="0" dirty="0" smtClean="0"/>
              <a:t>.</a:t>
            </a:r>
          </a:p>
          <a:p>
            <a:r>
              <a:rPr lang="en-US" baseline="0" dirty="0" smtClean="0"/>
              <a:t>Note an “error” in which the HPF is switched out with the 600 Hz LPF. That actually occurred as part of a design evolution where the 600 Hz filter is on a small sub-board replacing the SCAF filter. I had an extra op-amp section and used it for an HPF stage.  If I started this board from scratch, all these filter stages would be on one board and the HPF would be always in line.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response plots from LTspice</a:t>
            </a:r>
            <a:r>
              <a:rPr lang="en-US" baseline="0" dirty="0" smtClean="0"/>
              <a:t> of the wide (2400 Hz LPF) filter (RED) and the narrow (600 Hz) and wide filters in series (GREEN). Note where the green line turns down more sharply when it combines with the wide filter at 2400 Hz.</a:t>
            </a:r>
          </a:p>
          <a:p>
            <a:r>
              <a:rPr lang="en-US" baseline="0" dirty="0" smtClean="0"/>
              <a:t>Also, the green line includes the 300 Hz HPF as well.</a:t>
            </a:r>
          </a:p>
          <a:p>
            <a:r>
              <a:rPr lang="en-US" baseline="0" dirty="0" smtClean="0"/>
              <a:t>I like to listen to a CW note of around 400 to 550 Hz.</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shot of a screen from </a:t>
            </a:r>
            <a:r>
              <a:rPr lang="en-US" dirty="0" err="1" smtClean="0"/>
              <a:t>FilterPro</a:t>
            </a:r>
            <a:r>
              <a:rPr lang="en-US" dirty="0" smtClean="0"/>
              <a:t>.  Earlier, you got to choose the filter type,</a:t>
            </a:r>
            <a:r>
              <a:rPr lang="en-US" baseline="0" dirty="0" smtClean="0"/>
              <a:t> number of stages and so forth. Here we see the results. The schematic is shown with Q and gain for each stage, plus the total response and group delay. You can also choose what precision you want for the resistors and capacitors (separately) and therefore get results for real off the shelf components.</a:t>
            </a:r>
          </a:p>
          <a:p>
            <a:r>
              <a:rPr lang="en-US" baseline="0" dirty="0" smtClean="0"/>
              <a:t>I don’t usually buy or find in my </a:t>
            </a:r>
            <a:r>
              <a:rPr lang="en-US" baseline="0" dirty="0" err="1" smtClean="0"/>
              <a:t>junkbox</a:t>
            </a:r>
            <a:r>
              <a:rPr lang="en-US" baseline="0" dirty="0" smtClean="0"/>
              <a:t> many precision capacitors, but I do like to buy in quantity and measure and match them.  One percent SMT resistors are fairly inexpensive these days so I don’t mind using them.</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an example of using a table to keep track of gains (and losses as  applicable)</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Here’s the final board.</a:t>
            </a:r>
            <a:r>
              <a:rPr lang="en-US" baseline="0" dirty="0" smtClean="0"/>
              <a:t> It contains an AGC chip that can be switched out in favor of a linear amplifier with the same gain. There’s also a simple 6 dB gain stage I put into service when I decided the receiver needed some more gain and I had a spare op-amp on this board.</a:t>
            </a:r>
          </a:p>
          <a:p>
            <a:r>
              <a:rPr lang="en-US" baseline="0" dirty="0" smtClean="0"/>
              <a:t>There are separate unity gain output amplifiers for the Left and Right earphones. The reason for having two is this – if you combine earbuds in parallel, their resistance is a bit low for an op-amp to drive. But if you connect them in series, they will be driven out of phase and </a:t>
            </a:r>
            <a:r>
              <a:rPr lang="en-US" i="1" baseline="0" dirty="0" smtClean="0"/>
              <a:t>some</a:t>
            </a:r>
            <a:r>
              <a:rPr lang="en-US" i="0" baseline="0" dirty="0" smtClean="0"/>
              <a:t> listeners might be able to sense this as undesirable. So a separate op-amp is provided for each </a:t>
            </a:r>
            <a:r>
              <a:rPr lang="en-US" i="0" baseline="0" dirty="0" err="1" smtClean="0"/>
              <a:t>earbud</a:t>
            </a:r>
            <a:r>
              <a:rPr lang="en-US" i="0" baseline="0" dirty="0" smtClean="0"/>
              <a:t>. Note that an op-amp with decent output current capacity can drive earbuds just fine – a specialized audio amplifier isn’t needed as Dan Tayloe likes to remind us.</a:t>
            </a:r>
          </a:p>
          <a:p>
            <a:r>
              <a:rPr lang="en-US" i="0" baseline="0" dirty="0" smtClean="0"/>
              <a:t>But for an 8-ohm loudspeaker, things are different. I chose a low distortion BTL coupled audio amplifier capable of one watt into 8 ohms</a:t>
            </a:r>
            <a:r>
              <a:rPr lang="en-US" i="0" baseline="0" dirty="0" smtClean="0"/>
              <a:t>. Note that with the BTL output, neither side of the speaker jack can be at ground! I found that even hooking up my oscilloscope ground  clip through a capacitor made the amplifier unhappy.</a:t>
            </a:r>
            <a:endParaRPr lang="en-US" i="0" baseline="0" dirty="0" smtClean="0"/>
          </a:p>
          <a:p>
            <a:r>
              <a:rPr lang="en-US" i="0" baseline="0" dirty="0" smtClean="0"/>
              <a:t>Note that if the AGC path is not selected, the alternate amplifier can have limiting / clipping diodes in its feedback as an “ear saver” measure. The AN6123 AGC chip limits nicely without distorting the sine wave and also gives 24 dB gain. So of course the alternate linear amp also needs 24 dB gain so there’s no “bump” when switching between the two.</a:t>
            </a:r>
          </a:p>
          <a:p>
            <a:r>
              <a:rPr lang="en-US" i="0" baseline="0" dirty="0" smtClean="0"/>
              <a:t>I’ve put separate regulators on all my main boards. In this case, I used a full sized 7805 regulator and provided wider traces from it to the TPA4861 audio amplifier.</a:t>
            </a:r>
          </a:p>
          <a:p>
            <a:r>
              <a:rPr lang="en-US" i="0" baseline="0" dirty="0" smtClean="0"/>
              <a:t>Recall that the volume control appeared way back after the all-pass network. Dan Tayloe suggests that  the volume control should be placed about halfway up your gain chain – in this case after about the first 50 dB of gain.</a:t>
            </a:r>
          </a:p>
          <a:p>
            <a:endParaRPr lang="en-US" i="0" baseline="0" dirty="0" smtClean="0"/>
          </a:p>
        </p:txBody>
      </p:sp>
      <p:sp>
        <p:nvSpPr>
          <p:cNvPr id="4" name="Slide Number Placeholder 3"/>
          <p:cNvSpPr>
            <a:spLocks noGrp="1"/>
          </p:cNvSpPr>
          <p:nvPr>
            <p:ph type="sldNum" sz="quarter" idx="10"/>
          </p:nvPr>
        </p:nvSpPr>
        <p:spPr/>
        <p:txBody>
          <a:bodyPr/>
          <a:lstStyle/>
          <a:p>
            <a:fld id="{9AFC90B3-ABC6-4873-A737-D063BACC416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Animation, click for left image, then for right.</a:t>
            </a:r>
          </a:p>
          <a:p>
            <a:r>
              <a:rPr lang="en-US" baseline="0" dirty="0" smtClean="0"/>
              <a:t>(Left) This simple network will take the signal from the VFO or local oscillator and split it into two quadrature signals (meaning separated by 90 degrees). </a:t>
            </a:r>
          </a:p>
          <a:p>
            <a:r>
              <a:rPr lang="en-US" baseline="0" dirty="0" smtClean="0"/>
              <a:t>The two inductors are bifilar windings on an iron core toroid (T50-2 in this case). To achieve the phase shift, the windings have a reactance of 50 ohms each and the two capacitors have </a:t>
            </a:r>
            <a:r>
              <a:rPr lang="en-US" baseline="0" dirty="0" err="1" smtClean="0"/>
              <a:t>reactances</a:t>
            </a:r>
            <a:r>
              <a:rPr lang="en-US" baseline="0" dirty="0" smtClean="0"/>
              <a:t> of 100 ohms each.</a:t>
            </a:r>
          </a:p>
          <a:p>
            <a:r>
              <a:rPr lang="en-US" baseline="0" dirty="0" smtClean="0"/>
              <a:t>Obviously then, this circuit works at a specific frequency. In practice, the phase shift can be reasonably accurate over an entire ham band.  In this case, 40 meters.</a:t>
            </a:r>
          </a:p>
          <a:p>
            <a:r>
              <a:rPr lang="en-US" baseline="0" dirty="0" smtClean="0"/>
              <a:t>To test this technique, I had to add a lot more components, finally borrowing much of the circuitry from the MicroR2 by KK7B.</a:t>
            </a:r>
          </a:p>
          <a:p>
            <a:r>
              <a:rPr lang="en-US" baseline="0" dirty="0" smtClean="0"/>
              <a:t>[Click animation to show photo at right]</a:t>
            </a:r>
          </a:p>
          <a:p>
            <a:r>
              <a:rPr lang="en-US" baseline="0" dirty="0" smtClean="0"/>
              <a:t>Show with the Laser pointer the toroid and capacitors in the lower right corner, then mention the two ADE-1 DBMs and the 2N3904 common base amps and two NE5532 op-amps for tweaking and amplification stages.</a:t>
            </a:r>
          </a:p>
          <a:p>
            <a:r>
              <a:rPr lang="en-US" baseline="0" dirty="0" smtClean="0"/>
              <a:t>Is this method simpler?  Not really. You might prefer it for aesthetic reasons – analog over digital. Or you might prefer to have a VFO that runs on the operating frequency instead of at four times the frequency.</a:t>
            </a:r>
          </a:p>
          <a:p>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thanks to 4SQRP for having me. It’s an honor to speak to a knowledgeable group like this one.</a:t>
            </a:r>
          </a:p>
          <a:p>
            <a:r>
              <a:rPr lang="en-US" dirty="0" smtClean="0"/>
              <a:t>About</a:t>
            </a:r>
            <a:r>
              <a:rPr lang="en-US" baseline="0" dirty="0" smtClean="0"/>
              <a:t> me – licensed in 1962, I worked as an EE at a nuclear power plant until finally retiring for good at the end of 2015.</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quick look at that 40 meter</a:t>
            </a:r>
            <a:r>
              <a:rPr lang="en-US" baseline="0" dirty="0" smtClean="0"/>
              <a:t> I/Q front end using the twisted wire phase shifting network.</a:t>
            </a:r>
          </a:p>
          <a:p>
            <a:r>
              <a:rPr lang="en-US" baseline="0" dirty="0" smtClean="0"/>
              <a:t>Show:</a:t>
            </a:r>
          </a:p>
          <a:p>
            <a:r>
              <a:rPr lang="en-US" baseline="0" dirty="0" smtClean="0"/>
              <a:t>Network,</a:t>
            </a:r>
          </a:p>
          <a:p>
            <a:r>
              <a:rPr lang="en-US" baseline="0" dirty="0" smtClean="0"/>
              <a:t>Two ADE-1 DBMs</a:t>
            </a:r>
          </a:p>
          <a:p>
            <a:r>
              <a:rPr lang="en-US" baseline="0" dirty="0" smtClean="0"/>
              <a:t>LPFs and common base amplifiers</a:t>
            </a:r>
          </a:p>
          <a:p>
            <a:r>
              <a:rPr lang="en-US" baseline="0" dirty="0" smtClean="0"/>
              <a:t>Post amplifiers</a:t>
            </a:r>
          </a:p>
          <a:p>
            <a:r>
              <a:rPr lang="en-US" baseline="0" dirty="0" smtClean="0"/>
              <a:t>Phase &amp; amplitude tweaking stages</a:t>
            </a:r>
          </a:p>
          <a:p>
            <a:r>
              <a:rPr lang="en-US" baseline="0" dirty="0" smtClean="0"/>
              <a:t>Note for an input I used an AD9834 DDS sold by W8DIZ having about 14 </a:t>
            </a:r>
            <a:r>
              <a:rPr lang="en-US" baseline="0" smtClean="0"/>
              <a:t>dBm output</a:t>
            </a:r>
          </a:p>
          <a:p>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is yet another way to generate your quadrature LO signals. The AD9854 DDS chip has two</a:t>
            </a:r>
            <a:r>
              <a:rPr lang="en-US" baseline="0" dirty="0" smtClean="0"/>
              <a:t> quadrature outputs, as described in this article by Craig Johnson AA0ZZ in the May-June QEX article.</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am I veering away from my receiver design talk to discuss board fabrication?  Because for me, it allowed doing projects that were more complex. I lack the discipline or vision to do them in Manhattan or Ugly styles. This method forces some discipline on me as I want to have things right the first time if possible when I’m doing a board.</a:t>
            </a:r>
          </a:p>
          <a:p>
            <a:r>
              <a:rPr lang="en-US" baseline="0" dirty="0" smtClean="0"/>
              <a:t>Also, for prototype work, I much prefer either Manhattan or SMT as they allow rework easily. No through-hole except for proven designs!</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all-pass</a:t>
            </a:r>
            <a:r>
              <a:rPr lang="en-US" baseline="0" dirty="0" smtClean="0"/>
              <a:t> board.</a:t>
            </a:r>
            <a:endParaRPr lang="en-US" dirty="0" smtClean="0"/>
          </a:p>
          <a:p>
            <a:r>
              <a:rPr lang="en-US" dirty="0" smtClean="0"/>
              <a:t>The yellow markings are for my info. Note the use of conventional leaded components. As I said, I wanted to use quality capacitors. I</a:t>
            </a:r>
            <a:r>
              <a:rPr lang="en-US" baseline="0" dirty="0" smtClean="0"/>
              <a:t> use </a:t>
            </a:r>
            <a:r>
              <a:rPr lang="en-US" baseline="0" dirty="0" err="1" smtClean="0"/>
              <a:t>ExpressPCB</a:t>
            </a:r>
            <a:r>
              <a:rPr lang="en-US" baseline="0" dirty="0" smtClean="0"/>
              <a:t> to make footprints for them. On the left, you don’t see the “pour” of ground plane fill surrounding everything. I generally do use that, then use “keep out” regions where I don’t want the ground plane crowding in.</a:t>
            </a:r>
          </a:p>
          <a:p>
            <a:r>
              <a:rPr lang="en-US" baseline="0" dirty="0" smtClean="0"/>
              <a:t>I’d like fewer jumpers, but I only make single sided boards to date.</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analog shifting designs are by nature single band – unless different shifting networks are used for each band.</a:t>
            </a:r>
          </a:p>
          <a:p>
            <a:r>
              <a:rPr lang="en-US" dirty="0" smtClean="0"/>
              <a:t>Rick Campbell</a:t>
            </a:r>
            <a:r>
              <a:rPr lang="en-US" baseline="0" dirty="0" smtClean="0"/>
              <a:t> credits his JFET preamp for reverse isolation and it also has a muting function, as well as added gain.</a:t>
            </a:r>
          </a:p>
          <a:p>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outline of the things I hope to over in the allotted time.</a:t>
            </a:r>
          </a:p>
          <a:p>
            <a:r>
              <a:rPr lang="en-US" dirty="0" smtClean="0"/>
              <a:t>I’m not presenting an optimized design</a:t>
            </a:r>
            <a:r>
              <a:rPr lang="en-US" baseline="0" dirty="0" smtClean="0"/>
              <a:t> </a:t>
            </a:r>
            <a:r>
              <a:rPr lang="en-US" dirty="0" smtClean="0"/>
              <a:t>for users to reproduce, although it is a working receiver. I’m mainly going over the process one would use to design and build a phasing receiver.</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in the 50s and 60s, similar</a:t>
            </a:r>
            <a:r>
              <a:rPr lang="en-US" baseline="0" dirty="0" smtClean="0"/>
              <a:t> phasing techniques were used to develop SSB for transmitters, notably the Hallicrafters HT37 and Central Electronics 10A.</a:t>
            </a:r>
          </a:p>
          <a:p>
            <a:r>
              <a:rPr lang="en-US" baseline="0" dirty="0" smtClean="0"/>
              <a:t>Regarding DSP versus analog processing, rigs like the K3 and Flex Radio use DSP processing. Recall that Ward Harriman AE6TY gave a presentation on his DSP design and his DSP analysis software here at </a:t>
            </a:r>
            <a:r>
              <a:rPr lang="en-US" baseline="0" dirty="0" err="1" smtClean="0"/>
              <a:t>OzarkCon</a:t>
            </a:r>
            <a:r>
              <a:rPr lang="en-US" baseline="0" dirty="0" smtClean="0"/>
              <a:t> a few years ago.</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didn’t come up with the idea of doing this project in a vacuum –</a:t>
            </a:r>
            <a:r>
              <a:rPr lang="en-US" baseline="0" dirty="0" smtClean="0"/>
              <a:t> I’m naturally influenced by what other people are doing. </a:t>
            </a:r>
            <a:endParaRPr lang="en-US" dirty="0" smtClean="0"/>
          </a:p>
          <a:p>
            <a:r>
              <a:rPr lang="en-US" dirty="0" smtClean="0"/>
              <a:t>In this slide</a:t>
            </a:r>
            <a:r>
              <a:rPr lang="en-US" baseline="0" dirty="0" smtClean="0"/>
              <a:t> I want to show some of the guys who inspired me to try a phasing receiver design and whose advice I tried to utilize.</a:t>
            </a:r>
          </a:p>
          <a:p>
            <a:r>
              <a:rPr lang="en-US" baseline="0" dirty="0" smtClean="0"/>
              <a:t>Campbell is a EE professor an prolific author of technical articles for ham radio.</a:t>
            </a:r>
          </a:p>
          <a:p>
            <a:r>
              <a:rPr lang="en-US" baseline="0" dirty="0" smtClean="0"/>
              <a:t>Dan </a:t>
            </a:r>
            <a:r>
              <a:rPr lang="en-US" baseline="0" dirty="0" err="1" smtClean="0"/>
              <a:t>Tayloe’s</a:t>
            </a:r>
            <a:r>
              <a:rPr lang="en-US" baseline="0" dirty="0" smtClean="0"/>
              <a:t> quadrature mixer using a multiplexer IC gives us a good option for the down-converter stage. He did a presentation on his NC2030 here at </a:t>
            </a:r>
            <a:r>
              <a:rPr lang="en-US" baseline="0" dirty="0" err="1" smtClean="0"/>
              <a:t>OzarkCon</a:t>
            </a:r>
            <a:r>
              <a:rPr lang="en-US" baseline="0" dirty="0" smtClean="0"/>
              <a:t> one year. He has many tips to offer on low noise, low voltage and low power consumption designs.</a:t>
            </a:r>
          </a:p>
          <a:p>
            <a:r>
              <a:rPr lang="en-US" baseline="0" dirty="0" smtClean="0"/>
              <a:t>Don Huff has built a phasing receiver using a Tayloe detector with an AA0ZZ Si570 VFO and integrated it with a 400 W TX featuring full electronic switched QSK. He can often be found on the CW bands and expresses the thought that this receiver design has a superior “sound” compared with other designs. Although I’m skeptical of such claims, that notion intrigued me. I wanted to hear what it “sounds” like.</a:t>
            </a:r>
          </a:p>
          <a:p>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[DON’T GO INTO DETAIL</a:t>
            </a:r>
            <a:r>
              <a:rPr lang="en-US" baseline="0" dirty="0" smtClean="0"/>
              <a:t> ON INDIVIDUAL STAGES HERE. KEEP IT SHORT]</a:t>
            </a:r>
            <a:endParaRPr lang="en-US" dirty="0" smtClean="0"/>
          </a:p>
          <a:p>
            <a:r>
              <a:rPr lang="en-US" dirty="0" smtClean="0"/>
              <a:t>Before I can describe the individual stages, I need to show the big picture.</a:t>
            </a:r>
          </a:p>
          <a:p>
            <a:r>
              <a:rPr lang="en-US" dirty="0" smtClean="0"/>
              <a:t>Starting</a:t>
            </a:r>
            <a:r>
              <a:rPr lang="en-US" baseline="0" dirty="0" smtClean="0"/>
              <a:t> at the lower left, I used an Si570 VFO. I used the strategy in the QEX article by Craig Johnson AA0ZZ to program the Arduino controller. The VFO operates on four times the operating frequency. Note that my Si570 covers about 10 MHz to 160 MHz, so receiver coverage is limited to 2.5 MHz to 40 MHz. No 160.</a:t>
            </a:r>
          </a:p>
          <a:p>
            <a:r>
              <a:rPr lang="en-US" baseline="0" dirty="0" smtClean="0"/>
              <a:t>Flip-flops (74AC74) divide the VFO frequency by four and produce two LO trains, 90 DEG apart.</a:t>
            </a:r>
          </a:p>
          <a:p>
            <a:r>
              <a:rPr lang="en-US" baseline="0" dirty="0" smtClean="0"/>
              <a:t>The Tayloe performs a mixing operation between the RF input from the antenna and the two LO inputs, separately. This gives the two audio output channels I &amp; Q. At this point if you were using DSP, you could send these signals to your sound card or DSP chip.</a:t>
            </a:r>
          </a:p>
          <a:p>
            <a:r>
              <a:rPr lang="en-US" baseline="0" dirty="0" smtClean="0"/>
              <a:t>Note that from this point, we’re dealing strictly in audio, which can be a bit of an advantage in terms of components you can use and construction techniques.</a:t>
            </a:r>
          </a:p>
          <a:p>
            <a:r>
              <a:rPr lang="en-US" baseline="0" dirty="0" smtClean="0"/>
              <a:t>Next comes the all-pass network. It takes two input signals and shifts them 90 degrees with respect to each other. Since they are already 90 degrees apart, this shift will result in them being at either 0 degrees or 180 degrees relative to each other. The two resistors sum the two signals into one.</a:t>
            </a:r>
          </a:p>
          <a:p>
            <a:r>
              <a:rPr lang="en-US" baseline="0" dirty="0" smtClean="0"/>
              <a:t>Note that ahead of the all-pass network is a DPDT switch that can flip which channel from the Tayloe detector goes into what input of the all-pass network. This the sideband select switch.</a:t>
            </a:r>
          </a:p>
          <a:p>
            <a:r>
              <a:rPr lang="en-US" baseline="0" dirty="0" smtClean="0"/>
              <a:t>At this point, we’ve seen the essential “guts” of the phasing receiver. Everything else is dealer’s choice. You need more gain of course, but also you’ll want selectivity – maybe different bandwidths. You may want AGC or audio clipping. You can decide if just earphone or line </a:t>
            </a:r>
            <a:r>
              <a:rPr lang="en-US" baseline="0" dirty="0" err="1" smtClean="0"/>
              <a:t>ouput</a:t>
            </a:r>
            <a:r>
              <a:rPr lang="en-US" baseline="0" dirty="0" smtClean="0"/>
              <a:t> is sufficient, or you could include a power amplifier for a loudspeaker.</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 just want to give the briefest introduction</a:t>
            </a:r>
            <a:r>
              <a:rPr lang="en-US" baseline="0" dirty="0" smtClean="0"/>
              <a:t> to how and why this all works.</a:t>
            </a:r>
          </a:p>
          <a:p>
            <a:r>
              <a:rPr lang="en-US" baseline="0" dirty="0" smtClean="0"/>
              <a:t>There’s a signal on 7040 kHz.  I tune my VFO to 7040.5 kHz. When I mix these signals in my detector, I get 500 Hz out. But I mixed them twice, with two LO signals 90 degrees apart, so I get two 500 Hz tones. </a:t>
            </a:r>
          </a:p>
          <a:p>
            <a:r>
              <a:rPr lang="en-US" baseline="0" dirty="0" smtClean="0"/>
              <a:t>[ANIMATE LEFT SIGNALS ON]This simple diagram called a </a:t>
            </a:r>
            <a:r>
              <a:rPr lang="en-US" baseline="0" dirty="0" err="1" smtClean="0"/>
              <a:t>phasor</a:t>
            </a:r>
            <a:r>
              <a:rPr lang="en-US" baseline="0" dirty="0" smtClean="0"/>
              <a:t> diagram is intended to show the signals’ amplitudes indicated by the length of the line, and their relative phase which is of course shown by the angle between them. Here, Q lags I by 90 degrees and the amplitudes are identical. </a:t>
            </a:r>
          </a:p>
          <a:p>
            <a:r>
              <a:rPr lang="en-US" baseline="0" dirty="0" smtClean="0"/>
              <a:t>Note that there have been published designs called “binaural” receivers that stop here and feed one signal to each ear.</a:t>
            </a:r>
          </a:p>
          <a:p>
            <a:r>
              <a:rPr lang="en-US" baseline="0" dirty="0" smtClean="0"/>
              <a:t>But we apply one of these signals to each input of the all-pass network. That network functions to shift both I &amp; Q in phase such that the total shift between the two totals 90 degrees. In addition to whatever phase difference already existed, of course.</a:t>
            </a:r>
          </a:p>
          <a:p>
            <a:r>
              <a:rPr lang="en-US" baseline="0" dirty="0" smtClean="0"/>
              <a:t>[ANIMATE TWO SHIFT ARROWS]</a:t>
            </a:r>
          </a:p>
          <a:p>
            <a:r>
              <a:rPr lang="en-US" baseline="0" dirty="0" smtClean="0"/>
              <a:t>The curved arrows show what the all-pass network does. Note that I is being rotated CCW and Q is being rotated CW. With their rotations totaling 90 degrees, we can see that the </a:t>
            </a:r>
            <a:r>
              <a:rPr lang="en-US" baseline="0" dirty="0" err="1" smtClean="0"/>
              <a:t>phasors</a:t>
            </a:r>
            <a:r>
              <a:rPr lang="en-US" baseline="0" dirty="0" smtClean="0"/>
              <a:t> will end up in-line (180 degrees apart) and so opposing each other. If added, they’ll cancel.</a:t>
            </a:r>
          </a:p>
          <a:p>
            <a:r>
              <a:rPr lang="en-US" baseline="0" dirty="0" smtClean="0"/>
              <a:t>[ANIMATE RIGHT SIDE I &amp; Q PHASORS]</a:t>
            </a:r>
          </a:p>
          <a:p>
            <a:r>
              <a:rPr lang="en-US" baseline="0" dirty="0" smtClean="0"/>
              <a:t>Getting back to the original scenario, suppose I tuned my VFO to 7039.5 kHz instead of 7040.5 kHz?  I still produce two 500 Hz tones, but look at the change in phase relationship.  Now Q leads I. This is really where all the magic happens. [ANIMATE RIGHT SIDE SHIFT ARROWS] Note carefully that the all-pass network is doing the exact same thing it did on the left, that is I is being shifted CCW and Q is being shifted CW.  But in this case we can see that the net result is that the </a:t>
            </a:r>
            <a:r>
              <a:rPr lang="en-US" baseline="0" dirty="0" err="1" smtClean="0"/>
              <a:t>phasors</a:t>
            </a:r>
            <a:r>
              <a:rPr lang="en-US" baseline="0" dirty="0" smtClean="0"/>
              <a:t> are moved </a:t>
            </a:r>
            <a:r>
              <a:rPr lang="en-US" i="1" baseline="0" dirty="0" smtClean="0"/>
              <a:t>toward</a:t>
            </a:r>
            <a:r>
              <a:rPr lang="en-US" i="0" baseline="0" dirty="0" smtClean="0"/>
              <a:t> each other and wind up in phase and reinforcing.</a:t>
            </a:r>
          </a:p>
          <a:p>
            <a:r>
              <a:rPr lang="en-US" i="0" baseline="0" dirty="0" smtClean="0"/>
              <a:t>To summarize, the action of the all-phase network will cause two quadrature signals to either cancel or reinforce based on whether Q leads or lags I.  And leading or lagging depends on which side of zero beat the LO (VFO) is tuned to.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I’ll page through the schematics and make comments about key points,</a:t>
            </a:r>
            <a:r>
              <a:rPr lang="en-US" baseline="0" dirty="0" smtClean="0"/>
              <a:t> but obviously they’re too complicated to cover in detail. I’d like to cover some tips I picked up from the experts, things I learned, mistakes I made and so forth.</a:t>
            </a:r>
          </a:p>
          <a:p>
            <a:r>
              <a:rPr lang="en-US" baseline="0" dirty="0" smtClean="0"/>
              <a:t>This is the front end of the receiver. See the Si570 signal coming in at the left. Its output is about 3 </a:t>
            </a:r>
            <a:r>
              <a:rPr lang="en-US" baseline="0" dirty="0" err="1" smtClean="0"/>
              <a:t>Vpp</a:t>
            </a:r>
            <a:r>
              <a:rPr lang="en-US" baseline="0" dirty="0" smtClean="0"/>
              <a:t>, which should be enough swing to clock 3.3 V logic chips. I’ve seen various schemes to convert the bipolar input to single ended, but I used the simple method of a voltage divider to add 1.65 VDC to the input. Another possibility was just to omit the coupling capacitor coming out of the Si570.</a:t>
            </a:r>
          </a:p>
          <a:p>
            <a:r>
              <a:rPr lang="en-US" baseline="0" dirty="0" smtClean="0"/>
              <a:t>The two 74AC74 flip-flops even out the duty cycle and create the 90 degree phase shift. Note that I originally used 74HC74 but learned that the AC family is faster. Those phase shifted signals act like addressing inputs for S0 and S1 of the ‘3253 MUX chip. Each of the four possible states enables a path from the ‘A’ inputs to one of the four ‘B’ outputs. This is how the mixing or sampling works. The antenna connects that the top center “RF in”. </a:t>
            </a:r>
          </a:p>
          <a:p>
            <a:r>
              <a:rPr lang="en-US" baseline="0" dirty="0" smtClean="0"/>
              <a:t>Here note that the receiver is a “single supply” design, so the signals generally ride on </a:t>
            </a:r>
            <a:r>
              <a:rPr lang="en-US" baseline="0" dirty="0" err="1" smtClean="0"/>
              <a:t>Vdd</a:t>
            </a:r>
            <a:r>
              <a:rPr lang="en-US" baseline="0" dirty="0" smtClean="0"/>
              <a:t>/2 or 2.5 V. This can cause complications in the design of some stages. Here I have a voltage divider from 5 V to 2.5 V connected to the same input as the antenna through a 25 </a:t>
            </a:r>
            <a:r>
              <a:rPr lang="en-US" baseline="0" dirty="0" err="1" smtClean="0"/>
              <a:t>uH</a:t>
            </a:r>
            <a:r>
              <a:rPr lang="en-US" baseline="0" dirty="0" smtClean="0"/>
              <a:t> choke. This voltage carries though the MUX and on to subsequent stages so long as they remain DC coupled.</a:t>
            </a:r>
          </a:p>
          <a:p>
            <a:r>
              <a:rPr lang="en-US" baseline="0" dirty="0" smtClean="0"/>
              <a:t>The four capacitors on the outputs of the MUX integrate up the chopped up samples and give the audio output. Note that there’s a lot of flexibility in the size of them. I used 1.0 </a:t>
            </a:r>
            <a:r>
              <a:rPr lang="en-US" baseline="0" dirty="0" err="1" smtClean="0"/>
              <a:t>uF</a:t>
            </a:r>
            <a:r>
              <a:rPr lang="en-US" baseline="0" dirty="0" smtClean="0"/>
              <a:t> because I had a bunch of high quality film caps I could match closely. Also note that the Tayloe detector has a lowpass characteristic. That might be good or bad but note that </a:t>
            </a:r>
            <a:r>
              <a:rPr lang="en-US" baseline="0" dirty="0" err="1" smtClean="0"/>
              <a:t>Softrocks</a:t>
            </a:r>
            <a:r>
              <a:rPr lang="en-US" baseline="0" dirty="0" smtClean="0"/>
              <a:t> use a much smaller capacitor here, probably to give the extended BW required. The op-amps serve as both part of the integrators and as gain stages. In fact, they provide about 36 dB gain. It’s good to get your signal out of the dirt early.</a:t>
            </a:r>
          </a:p>
          <a:p>
            <a:r>
              <a:rPr lang="en-US" baseline="0" dirty="0" smtClean="0"/>
              <a:t>I decided to use film or poly capacitor type in the signal path even if I had to deviate from SMT to do so. It’s hard to find quality SMT capacitors above 0.01 </a:t>
            </a:r>
            <a:r>
              <a:rPr lang="en-US" baseline="0" dirty="0" err="1" smtClean="0"/>
              <a:t>uF</a:t>
            </a:r>
            <a:r>
              <a:rPr lang="en-US" baseline="0" dirty="0" smtClean="0"/>
              <a:t>. (I consider NP0/COG to be OK.)</a:t>
            </a:r>
          </a:p>
          <a:p>
            <a:r>
              <a:rPr lang="en-US" baseline="0" dirty="0" smtClean="0"/>
              <a:t>At the bottom of the page are two op-amps configured to give phase and amplitude adjustment capability to correct for small errors and allow </a:t>
            </a:r>
            <a:r>
              <a:rPr lang="en-US" baseline="0" dirty="0" err="1" smtClean="0"/>
              <a:t>nulling</a:t>
            </a:r>
            <a:r>
              <a:rPr lang="en-US" baseline="0" dirty="0" smtClean="0"/>
              <a:t> of the opposite sideband. </a:t>
            </a:r>
          </a:p>
          <a:p>
            <a:r>
              <a:rPr lang="en-US" baseline="0" dirty="0" smtClean="0"/>
              <a:t>Finally you see the sideband select relay. In hindsight, just a DPDT toggle switch would have been simpler and just as good.</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BRIEFLY, THEN GO TO NEXT SLIDE TO DISCUSS FEATURES, GO BACK AND FORTH]</a:t>
            </a:r>
            <a:endParaRPr lang="en-US" dirty="0" smtClean="0"/>
          </a:p>
          <a:p>
            <a:r>
              <a:rPr lang="en-US" dirty="0" smtClean="0"/>
              <a:t>Designing these networks is not trivial,</a:t>
            </a:r>
            <a:r>
              <a:rPr lang="en-US" baseline="0" dirty="0" smtClean="0"/>
              <a:t> so I start with a slide of an excellent free program that can do it for you.</a:t>
            </a:r>
          </a:p>
          <a:p>
            <a:r>
              <a:rPr lang="en-US" baseline="0" dirty="0" smtClean="0"/>
              <a:t>Go to next slide for discussion points and return here to show some of them. (</a:t>
            </a:r>
            <a:r>
              <a:rPr lang="en-US" baseline="0" dirty="0" err="1" smtClean="0"/>
              <a:t>QuadNet</a:t>
            </a:r>
            <a:r>
              <a:rPr lang="en-US" baseline="0" dirty="0" smtClean="0"/>
              <a:t> by </a:t>
            </a:r>
            <a:r>
              <a:rPr lang="en-US" baseline="0" dirty="0" err="1" smtClean="0"/>
              <a:t>Tonnesoftware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FC90B3-ABC6-4873-A737-D063BACC416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cope Tayloe detector output.JPG"/>
          <p:cNvPicPr>
            <a:picLocks noChangeAspect="1"/>
          </p:cNvPicPr>
          <p:nvPr/>
        </p:nvPicPr>
        <p:blipFill>
          <a:blip r:embed="rId3" cstate="print"/>
          <a:stretch>
            <a:fillRect/>
          </a:stretch>
        </p:blipFill>
        <p:spPr>
          <a:xfrm>
            <a:off x="4648200" y="381000"/>
            <a:ext cx="4206440" cy="32004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609600" y="3024832"/>
            <a:ext cx="3962400" cy="3275956"/>
          </a:xfrm>
          <a:prstGeom prst="rect">
            <a:avLst/>
          </a:prstGeom>
          <a:noFill/>
          <a:ln w="9525">
            <a:noFill/>
            <a:miter lim="800000"/>
            <a:headEnd/>
            <a:tailEnd/>
          </a:ln>
        </p:spPr>
      </p:pic>
      <p:pic>
        <p:nvPicPr>
          <p:cNvPr id="9" name="Picture 8" descr="LPF 2400 &amp; SCAF board.JPG"/>
          <p:cNvPicPr>
            <a:picLocks noChangeAspect="1"/>
          </p:cNvPicPr>
          <p:nvPr/>
        </p:nvPicPr>
        <p:blipFill>
          <a:blip r:embed="rId5" cstate="print"/>
          <a:stretch>
            <a:fillRect/>
          </a:stretch>
        </p:blipFill>
        <p:spPr>
          <a:xfrm>
            <a:off x="4724400" y="3505200"/>
            <a:ext cx="4156364" cy="3124200"/>
          </a:xfrm>
          <a:prstGeom prst="rect">
            <a:avLst/>
          </a:prstGeom>
        </p:spPr>
      </p:pic>
      <p:pic>
        <p:nvPicPr>
          <p:cNvPr id="1028" name="Picture 4"/>
          <p:cNvPicPr>
            <a:picLocks noChangeAspect="1" noChangeArrowheads="1"/>
          </p:cNvPicPr>
          <p:nvPr/>
        </p:nvPicPr>
        <p:blipFill>
          <a:blip r:embed="rId6" cstate="print"/>
          <a:srcRect/>
          <a:stretch>
            <a:fillRect/>
          </a:stretch>
        </p:blipFill>
        <p:spPr bwMode="auto">
          <a:xfrm>
            <a:off x="533400" y="381000"/>
            <a:ext cx="4191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All-pass network</a:t>
            </a:r>
            <a:endParaRPr lang="en-US" sz="2400" dirty="0"/>
          </a:p>
        </p:txBody>
      </p:sp>
      <p:sp>
        <p:nvSpPr>
          <p:cNvPr id="3" name="Content Placeholder 2"/>
          <p:cNvSpPr>
            <a:spLocks noGrp="1"/>
          </p:cNvSpPr>
          <p:nvPr>
            <p:ph idx="1"/>
          </p:nvPr>
        </p:nvSpPr>
        <p:spPr>
          <a:xfrm>
            <a:off x="457200" y="1066800"/>
            <a:ext cx="8229600" cy="5059363"/>
          </a:xfrm>
        </p:spPr>
        <p:txBody>
          <a:bodyPr>
            <a:normAutofit/>
          </a:bodyPr>
          <a:lstStyle/>
          <a:p>
            <a:r>
              <a:rPr lang="en-US" sz="2800" dirty="0" err="1" smtClean="0"/>
              <a:t>QuadNet</a:t>
            </a:r>
            <a:r>
              <a:rPr lang="en-US" sz="2800" dirty="0" smtClean="0"/>
              <a:t> will do the design or analyze your design and output the circuit for LTspice to pick up</a:t>
            </a:r>
          </a:p>
          <a:p>
            <a:r>
              <a:rPr lang="en-US" sz="2800" dirty="0" smtClean="0"/>
              <a:t>You can multiply C’s and divide R’s by the same number to scale to your in-stock components</a:t>
            </a:r>
          </a:p>
          <a:p>
            <a:r>
              <a:rPr lang="en-US" sz="2800" dirty="0" smtClean="0"/>
              <a:t>You can also swap the shunt R and series C positions of </a:t>
            </a:r>
            <a:r>
              <a:rPr lang="en-US" sz="2800" dirty="0" err="1" smtClean="0"/>
              <a:t>QuadNet</a:t>
            </a:r>
            <a:r>
              <a:rPr lang="en-US" sz="2800" dirty="0" smtClean="0"/>
              <a:t>, to work better with single supply design</a:t>
            </a:r>
          </a:p>
          <a:p>
            <a:r>
              <a:rPr lang="en-US" sz="2800" dirty="0" smtClean="0"/>
              <a:t>With more sections than shown, you reach diminishing results due to required tolerances. Use precision R and measure capacitors, model actual values to predict actual performance.</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asing receiver All-pass phase shift network.emf"/>
          <p:cNvPicPr>
            <a:picLocks noChangeAspect="1"/>
          </p:cNvPicPr>
          <p:nvPr/>
        </p:nvPicPr>
        <p:blipFill>
          <a:blip r:embed="rId3" cstate="print"/>
          <a:stretch>
            <a:fillRect/>
          </a:stretch>
        </p:blipFill>
        <p:spPr>
          <a:xfrm>
            <a:off x="36028" y="0"/>
            <a:ext cx="9071944"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t>Phase shift from all-pass network</a:t>
            </a:r>
            <a:endParaRPr lang="en-US" sz="2800" dirty="0"/>
          </a:p>
        </p:txBody>
      </p:sp>
      <p:pic>
        <p:nvPicPr>
          <p:cNvPr id="3" name="Picture 2" descr="all-pass phase shift LTspice.JPG"/>
          <p:cNvPicPr>
            <a:picLocks noChangeAspect="1"/>
          </p:cNvPicPr>
          <p:nvPr/>
        </p:nvPicPr>
        <p:blipFill>
          <a:blip r:embed="rId3" cstate="print"/>
          <a:stretch>
            <a:fillRect/>
          </a:stretch>
        </p:blipFill>
        <p:spPr>
          <a:xfrm>
            <a:off x="533400" y="1143000"/>
            <a:ext cx="8430822" cy="48280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t>Filters &amp; Gain</a:t>
            </a:r>
            <a:endParaRPr lang="en-US" sz="2800"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t>Tools like TI’s </a:t>
            </a:r>
            <a:r>
              <a:rPr lang="en-US" sz="2400" dirty="0" err="1" smtClean="0"/>
              <a:t>FilterPro</a:t>
            </a:r>
            <a:r>
              <a:rPr lang="en-US" sz="2400" dirty="0" smtClean="0"/>
              <a:t> simplify the filter design process</a:t>
            </a:r>
          </a:p>
          <a:p>
            <a:r>
              <a:rPr lang="en-US" sz="2400" dirty="0" smtClean="0"/>
              <a:t>Experts say keep Q and group delay low to avoid ringing</a:t>
            </a:r>
          </a:p>
          <a:p>
            <a:r>
              <a:rPr lang="en-US" sz="2400" dirty="0" smtClean="0"/>
              <a:t>An end-to-end gain of about 100 dB is a typical goal for the entire receiver.  That would raise 1 </a:t>
            </a:r>
            <a:r>
              <a:rPr lang="en-US" sz="2400" dirty="0" err="1" smtClean="0"/>
              <a:t>uV</a:t>
            </a:r>
            <a:r>
              <a:rPr lang="en-US" sz="2400" dirty="0" smtClean="0"/>
              <a:t> at the antenna to </a:t>
            </a:r>
            <a:br>
              <a:rPr lang="en-US" sz="2400" dirty="0" smtClean="0"/>
            </a:br>
            <a:r>
              <a:rPr lang="en-US" sz="2400" dirty="0" smtClean="0"/>
              <a:t>100 mV at the phones.</a:t>
            </a:r>
          </a:p>
          <a:p>
            <a:r>
              <a:rPr lang="en-US" sz="2400" dirty="0" smtClean="0"/>
              <a:t>I opted for a 2400 Hz 8-pole lowpass filter that’s always in line and a 600 Hz 6-pole lowpass filter for CW that can be switched to be in series with the 8-pole filter.</a:t>
            </a:r>
          </a:p>
          <a:p>
            <a:r>
              <a:rPr lang="en-US" sz="2400" dirty="0" smtClean="0"/>
              <a:t>A SCAF filter with tunable BW and center frequency would also be a good option.</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PF 2400 Hz plus 600 Hz.emf"/>
          <p:cNvPicPr>
            <a:picLocks noChangeAspect="1"/>
          </p:cNvPicPr>
          <p:nvPr/>
        </p:nvPicPr>
        <p:blipFill>
          <a:blip r:embed="rId3" cstate="print"/>
          <a:stretch>
            <a:fillRect/>
          </a:stretch>
        </p:blipFill>
        <p:spPr>
          <a:xfrm>
            <a:off x="36028" y="0"/>
            <a:ext cx="9071944"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PF 2400 8P plus  600 Hz 6-pole RESPONSE.wmf"/>
          <p:cNvPicPr>
            <a:picLocks noChangeAspect="1"/>
          </p:cNvPicPr>
          <p:nvPr/>
        </p:nvPicPr>
        <p:blipFill>
          <a:blip r:embed="rId3" cstate="print"/>
          <a:stretch>
            <a:fillRect/>
          </a:stretch>
        </p:blipFill>
        <p:spPr>
          <a:xfrm>
            <a:off x="0" y="983140"/>
            <a:ext cx="9144000" cy="48917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terPro Screen.JPG"/>
          <p:cNvPicPr>
            <a:picLocks noChangeAspect="1"/>
          </p:cNvPicPr>
          <p:nvPr/>
        </p:nvPicPr>
        <p:blipFill>
          <a:blip r:embed="rId3" cstate="print"/>
          <a:stretch>
            <a:fillRect/>
          </a:stretch>
        </p:blipFill>
        <p:spPr>
          <a:xfrm>
            <a:off x="103630" y="761999"/>
            <a:ext cx="8735570" cy="5181601"/>
          </a:xfrm>
          <a:prstGeom prst="rect">
            <a:avLst/>
          </a:prstGeom>
        </p:spPr>
      </p:pic>
      <p:sp>
        <p:nvSpPr>
          <p:cNvPr id="3" name="TextBox 2"/>
          <p:cNvSpPr txBox="1"/>
          <p:nvPr/>
        </p:nvSpPr>
        <p:spPr>
          <a:xfrm>
            <a:off x="2133600" y="304800"/>
            <a:ext cx="4343400" cy="461665"/>
          </a:xfrm>
          <a:prstGeom prst="rect">
            <a:avLst/>
          </a:prstGeom>
          <a:noFill/>
        </p:spPr>
        <p:txBody>
          <a:bodyPr wrap="square" rtlCol="0">
            <a:spAutoFit/>
          </a:bodyPr>
          <a:lstStyle/>
          <a:p>
            <a:pPr algn="ctr"/>
            <a:r>
              <a:rPr lang="en-US" sz="2400" dirty="0" err="1" smtClean="0"/>
              <a:t>FilterPro</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Gain table</a:t>
            </a:r>
            <a:endParaRPr lang="en-US" sz="3200" dirty="0"/>
          </a:p>
        </p:txBody>
      </p:sp>
      <p:graphicFrame>
        <p:nvGraphicFramePr>
          <p:cNvPr id="4" name="Content Placeholder 3"/>
          <p:cNvGraphicFramePr>
            <a:graphicFrameLocks noGrp="1"/>
          </p:cNvGraphicFramePr>
          <p:nvPr>
            <p:ph idx="1"/>
          </p:nvPr>
        </p:nvGraphicFramePr>
        <p:xfrm>
          <a:off x="457200" y="1600200"/>
          <a:ext cx="8229600" cy="4861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spcBef>
                          <a:spcPts val="0"/>
                        </a:spcBef>
                        <a:spcAft>
                          <a:spcPts val="600"/>
                        </a:spcAft>
                      </a:pPr>
                      <a:r>
                        <a:rPr lang="en-US" sz="2000" kern="150" dirty="0">
                          <a:latin typeface="Times New Roman"/>
                          <a:ea typeface="SimSun"/>
                          <a:cs typeface="Mangal"/>
                        </a:rPr>
                        <a:t>Stage</a:t>
                      </a:r>
                    </a:p>
                  </a:txBody>
                  <a:tcPr marL="68580" marR="68580" marT="0" marB="0"/>
                </a:tc>
                <a:tc>
                  <a:txBody>
                    <a:bodyPr/>
                    <a:lstStyle/>
                    <a:p>
                      <a:pPr marL="0" marR="0">
                        <a:spcBef>
                          <a:spcPts val="0"/>
                        </a:spcBef>
                        <a:spcAft>
                          <a:spcPts val="600"/>
                        </a:spcAft>
                      </a:pPr>
                      <a:r>
                        <a:rPr lang="en-US" sz="2000" kern="150" dirty="0">
                          <a:latin typeface="Times New Roman"/>
                          <a:ea typeface="SimSun"/>
                          <a:cs typeface="Mangal"/>
                        </a:rPr>
                        <a:t>Gain</a:t>
                      </a:r>
                    </a:p>
                  </a:txBody>
                  <a:tcPr marL="68580" marR="68580" marT="0" marB="0"/>
                </a:tc>
                <a:tc>
                  <a:txBody>
                    <a:bodyPr/>
                    <a:lstStyle/>
                    <a:p>
                      <a:pPr marL="0" marR="0">
                        <a:spcBef>
                          <a:spcPts val="0"/>
                        </a:spcBef>
                        <a:spcAft>
                          <a:spcPts val="600"/>
                        </a:spcAft>
                      </a:pPr>
                      <a:r>
                        <a:rPr lang="en-US" sz="2000" kern="150">
                          <a:latin typeface="Times New Roman"/>
                          <a:ea typeface="SimSun"/>
                          <a:cs typeface="Mangal"/>
                        </a:rPr>
                        <a:t>Notes</a:t>
                      </a: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RF preamplifier</a:t>
                      </a:r>
                    </a:p>
                  </a:txBody>
                  <a:tcPr marL="68580" marR="68580" marT="0" marB="0"/>
                </a:tc>
                <a:tc>
                  <a:txBody>
                    <a:bodyPr/>
                    <a:lstStyle/>
                    <a:p>
                      <a:pPr marL="0" marR="0">
                        <a:spcBef>
                          <a:spcPts val="0"/>
                        </a:spcBef>
                        <a:spcAft>
                          <a:spcPts val="600"/>
                        </a:spcAft>
                      </a:pPr>
                      <a:endParaRPr lang="en-US" sz="2000" kern="150">
                        <a:latin typeface="Times New Roman"/>
                        <a:ea typeface="SimSun"/>
                        <a:cs typeface="Mangal"/>
                      </a:endParaRPr>
                    </a:p>
                  </a:txBody>
                  <a:tcPr marL="68580" marR="68580" marT="0" marB="0"/>
                </a:tc>
                <a:tc>
                  <a:txBody>
                    <a:bodyPr/>
                    <a:lstStyle/>
                    <a:p>
                      <a:pPr marL="0" marR="0">
                        <a:spcBef>
                          <a:spcPts val="0"/>
                        </a:spcBef>
                        <a:spcAft>
                          <a:spcPts val="600"/>
                        </a:spcAft>
                      </a:pPr>
                      <a:r>
                        <a:rPr lang="en-US" sz="2000" kern="150">
                          <a:latin typeface="Times New Roman"/>
                          <a:ea typeface="SimSun"/>
                          <a:cs typeface="Mangal"/>
                        </a:rPr>
                        <a:t>None yet</a:t>
                      </a: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Tayloe detector</a:t>
                      </a:r>
                    </a:p>
                  </a:txBody>
                  <a:tcPr marL="68580" marR="68580" marT="0" marB="0"/>
                </a:tc>
                <a:tc>
                  <a:txBody>
                    <a:bodyPr/>
                    <a:lstStyle/>
                    <a:p>
                      <a:pPr marL="0" marR="0">
                        <a:spcBef>
                          <a:spcPts val="0"/>
                        </a:spcBef>
                        <a:spcAft>
                          <a:spcPts val="600"/>
                        </a:spcAft>
                      </a:pPr>
                      <a:r>
                        <a:rPr lang="en-US" sz="2000" kern="150">
                          <a:latin typeface="Times New Roman"/>
                          <a:ea typeface="SimSun"/>
                          <a:cs typeface="Mangal"/>
                        </a:rPr>
                        <a:t>36 dB</a:t>
                      </a:r>
                    </a:p>
                  </a:txBody>
                  <a:tcPr marL="68580" marR="68580" marT="0" marB="0"/>
                </a:tc>
                <a:tc>
                  <a:txBody>
                    <a:bodyPr/>
                    <a:lstStyle/>
                    <a:p>
                      <a:pPr marL="0" marR="0">
                        <a:spcBef>
                          <a:spcPts val="0"/>
                        </a:spcBef>
                        <a:spcAft>
                          <a:spcPts val="600"/>
                        </a:spcAft>
                      </a:pPr>
                      <a:endParaRPr lang="en-US" sz="2000" kern="150">
                        <a:latin typeface="Times New Roman"/>
                        <a:ea typeface="SimSun"/>
                        <a:cs typeface="Mangal"/>
                      </a:endParaRP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Post detector gain stage (HPF)</a:t>
                      </a:r>
                    </a:p>
                  </a:txBody>
                  <a:tcPr marL="68580" marR="68580" marT="0" marB="0"/>
                </a:tc>
                <a:tc>
                  <a:txBody>
                    <a:bodyPr/>
                    <a:lstStyle/>
                    <a:p>
                      <a:pPr marL="0" marR="0">
                        <a:spcBef>
                          <a:spcPts val="0"/>
                        </a:spcBef>
                        <a:spcAft>
                          <a:spcPts val="600"/>
                        </a:spcAft>
                      </a:pPr>
                      <a:r>
                        <a:rPr lang="en-US" sz="2000" strike="sngStrike" kern="150">
                          <a:latin typeface="Times New Roman"/>
                          <a:ea typeface="SimSun"/>
                          <a:cs typeface="Mangal"/>
                        </a:rPr>
                        <a:t>13 dB</a:t>
                      </a:r>
                      <a:endParaRPr lang="en-US" sz="2000" kern="150">
                        <a:latin typeface="Times New Roman"/>
                        <a:ea typeface="SimSun"/>
                        <a:cs typeface="Mangal"/>
                      </a:endParaRPr>
                    </a:p>
                  </a:txBody>
                  <a:tcPr marL="68580" marR="68580" marT="0" marB="0"/>
                </a:tc>
                <a:tc>
                  <a:txBody>
                    <a:bodyPr/>
                    <a:lstStyle/>
                    <a:p>
                      <a:pPr marL="0" marR="0">
                        <a:spcBef>
                          <a:spcPts val="0"/>
                        </a:spcBef>
                        <a:spcAft>
                          <a:spcPts val="600"/>
                        </a:spcAft>
                      </a:pPr>
                      <a:r>
                        <a:rPr lang="en-US" sz="2000" kern="150">
                          <a:latin typeface="Times New Roman"/>
                          <a:ea typeface="SimSun"/>
                          <a:cs typeface="Mangal"/>
                        </a:rPr>
                        <a:t>Removed</a:t>
                      </a: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Phase adjustment</a:t>
                      </a:r>
                    </a:p>
                  </a:txBody>
                  <a:tcPr marL="68580" marR="68580" marT="0" marB="0"/>
                </a:tc>
                <a:tc>
                  <a:txBody>
                    <a:bodyPr/>
                    <a:lstStyle/>
                    <a:p>
                      <a:pPr marL="0" marR="0">
                        <a:spcBef>
                          <a:spcPts val="0"/>
                        </a:spcBef>
                        <a:spcAft>
                          <a:spcPts val="600"/>
                        </a:spcAft>
                      </a:pPr>
                      <a:r>
                        <a:rPr lang="en-US" sz="2000" kern="150">
                          <a:latin typeface="Times New Roman"/>
                          <a:ea typeface="SimSun"/>
                          <a:cs typeface="Mangal"/>
                        </a:rPr>
                        <a:t>6 dB</a:t>
                      </a:r>
                    </a:p>
                  </a:txBody>
                  <a:tcPr marL="68580" marR="68580" marT="0" marB="0"/>
                </a:tc>
                <a:tc>
                  <a:txBody>
                    <a:bodyPr/>
                    <a:lstStyle/>
                    <a:p>
                      <a:pPr marL="0" marR="0">
                        <a:spcBef>
                          <a:spcPts val="0"/>
                        </a:spcBef>
                        <a:spcAft>
                          <a:spcPts val="600"/>
                        </a:spcAft>
                      </a:pPr>
                      <a:endParaRPr lang="en-US" sz="2000" kern="150">
                        <a:latin typeface="Times New Roman"/>
                        <a:ea typeface="SimSun"/>
                        <a:cs typeface="Mangal"/>
                      </a:endParaRP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All-pass networks</a:t>
                      </a:r>
                    </a:p>
                  </a:txBody>
                  <a:tcPr marL="68580" marR="68580" marT="0" marB="0"/>
                </a:tc>
                <a:tc>
                  <a:txBody>
                    <a:bodyPr/>
                    <a:lstStyle/>
                    <a:p>
                      <a:pPr marL="0" marR="0">
                        <a:spcBef>
                          <a:spcPts val="0"/>
                        </a:spcBef>
                        <a:spcAft>
                          <a:spcPts val="600"/>
                        </a:spcAft>
                      </a:pPr>
                      <a:r>
                        <a:rPr lang="en-US" sz="2000" kern="150">
                          <a:latin typeface="Times New Roman"/>
                          <a:ea typeface="SimSun"/>
                          <a:cs typeface="Mangal"/>
                        </a:rPr>
                        <a:t>0 dB</a:t>
                      </a:r>
                    </a:p>
                  </a:txBody>
                  <a:tcPr marL="68580" marR="68580" marT="0" marB="0"/>
                </a:tc>
                <a:tc>
                  <a:txBody>
                    <a:bodyPr/>
                    <a:lstStyle/>
                    <a:p>
                      <a:pPr marL="0" marR="0">
                        <a:spcBef>
                          <a:spcPts val="0"/>
                        </a:spcBef>
                        <a:spcAft>
                          <a:spcPts val="600"/>
                        </a:spcAft>
                      </a:pPr>
                      <a:endParaRPr lang="en-US" sz="2000" kern="150">
                        <a:latin typeface="Times New Roman"/>
                        <a:ea typeface="SimSun"/>
                        <a:cs typeface="Mangal"/>
                      </a:endParaRP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High-pass filter</a:t>
                      </a:r>
                    </a:p>
                  </a:txBody>
                  <a:tcPr marL="68580" marR="68580" marT="0" marB="0"/>
                </a:tc>
                <a:tc>
                  <a:txBody>
                    <a:bodyPr/>
                    <a:lstStyle/>
                    <a:p>
                      <a:pPr marL="0" marR="0">
                        <a:spcBef>
                          <a:spcPts val="0"/>
                        </a:spcBef>
                        <a:spcAft>
                          <a:spcPts val="600"/>
                        </a:spcAft>
                      </a:pPr>
                      <a:r>
                        <a:rPr lang="en-US" sz="2000" kern="150" dirty="0">
                          <a:latin typeface="Times New Roman"/>
                          <a:ea typeface="SimSun"/>
                          <a:cs typeface="Mangal"/>
                        </a:rPr>
                        <a:t>12 dB</a:t>
                      </a:r>
                    </a:p>
                  </a:txBody>
                  <a:tcPr marL="68580" marR="68580" marT="0" marB="0"/>
                </a:tc>
                <a:tc>
                  <a:txBody>
                    <a:bodyPr/>
                    <a:lstStyle/>
                    <a:p>
                      <a:pPr marL="0" marR="0">
                        <a:spcBef>
                          <a:spcPts val="0"/>
                        </a:spcBef>
                        <a:spcAft>
                          <a:spcPts val="600"/>
                        </a:spcAft>
                      </a:pPr>
                      <a:r>
                        <a:rPr lang="en-US" sz="2000" kern="150" dirty="0">
                          <a:latin typeface="Times New Roman"/>
                          <a:ea typeface="SimSun"/>
                          <a:cs typeface="Mangal"/>
                        </a:rPr>
                        <a:t>Measured </a:t>
                      </a:r>
                      <a:r>
                        <a:rPr lang="en-US" sz="2000" kern="150" dirty="0" smtClean="0">
                          <a:latin typeface="Times New Roman"/>
                          <a:ea typeface="SimSun"/>
                          <a:cs typeface="Mangal"/>
                        </a:rPr>
                        <a:t>here </a:t>
                      </a:r>
                      <a:r>
                        <a:rPr lang="en-US" sz="2000" kern="150" dirty="0">
                          <a:latin typeface="Times New Roman"/>
                          <a:ea typeface="SimSun"/>
                          <a:cs typeface="Mangal"/>
                        </a:rPr>
                        <a:t>56 dB</a:t>
                      </a: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Gain stage</a:t>
                      </a:r>
                    </a:p>
                  </a:txBody>
                  <a:tcPr marL="68580" marR="68580" marT="0" marB="0"/>
                </a:tc>
                <a:tc>
                  <a:txBody>
                    <a:bodyPr/>
                    <a:lstStyle/>
                    <a:p>
                      <a:pPr marL="0" marR="0">
                        <a:spcBef>
                          <a:spcPts val="0"/>
                        </a:spcBef>
                        <a:spcAft>
                          <a:spcPts val="600"/>
                        </a:spcAft>
                      </a:pPr>
                      <a:r>
                        <a:rPr lang="en-US" sz="2000" kern="150" dirty="0" smtClean="0">
                          <a:latin typeface="Times New Roman"/>
                          <a:ea typeface="SimSun"/>
                          <a:cs typeface="Mangal"/>
                        </a:rPr>
                        <a:t>6 </a:t>
                      </a:r>
                      <a:r>
                        <a:rPr lang="en-US" sz="2000" kern="150" dirty="0">
                          <a:latin typeface="Times New Roman"/>
                          <a:ea typeface="SimSun"/>
                          <a:cs typeface="Mangal"/>
                        </a:rPr>
                        <a:t>dB</a:t>
                      </a:r>
                    </a:p>
                  </a:txBody>
                  <a:tcPr marL="68580" marR="68580" marT="0" marB="0"/>
                </a:tc>
                <a:tc>
                  <a:txBody>
                    <a:bodyPr/>
                    <a:lstStyle/>
                    <a:p>
                      <a:pPr marL="0" marR="0">
                        <a:spcBef>
                          <a:spcPts val="0"/>
                        </a:spcBef>
                        <a:spcAft>
                          <a:spcPts val="600"/>
                        </a:spcAft>
                      </a:pPr>
                      <a:r>
                        <a:rPr lang="en-US" sz="2000" kern="150" dirty="0" smtClean="0">
                          <a:latin typeface="Times New Roman"/>
                          <a:ea typeface="SimSun"/>
                          <a:cs typeface="Mangal"/>
                        </a:rPr>
                        <a:t>Was</a:t>
                      </a:r>
                      <a:r>
                        <a:rPr lang="en-US" sz="2000" kern="150" baseline="0" dirty="0" smtClean="0">
                          <a:latin typeface="Times New Roman"/>
                          <a:ea typeface="SimSun"/>
                          <a:cs typeface="Mangal"/>
                        </a:rPr>
                        <a:t> 20 dB, reduced …</a:t>
                      </a:r>
                      <a:endParaRPr lang="en-US" sz="2000" kern="150" dirty="0">
                        <a:latin typeface="Times New Roman"/>
                        <a:ea typeface="SimSun"/>
                        <a:cs typeface="Mangal"/>
                      </a:endParaRP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Low-pass filter 2400 Hz</a:t>
                      </a:r>
                    </a:p>
                  </a:txBody>
                  <a:tcPr marL="68580" marR="68580" marT="0" marB="0"/>
                </a:tc>
                <a:tc>
                  <a:txBody>
                    <a:bodyPr/>
                    <a:lstStyle/>
                    <a:p>
                      <a:pPr marL="0" marR="0">
                        <a:spcBef>
                          <a:spcPts val="0"/>
                        </a:spcBef>
                        <a:spcAft>
                          <a:spcPts val="600"/>
                        </a:spcAft>
                      </a:pPr>
                      <a:r>
                        <a:rPr lang="en-US" sz="2000" kern="150">
                          <a:latin typeface="Times New Roman"/>
                          <a:ea typeface="SimSun"/>
                          <a:cs typeface="Mangal"/>
                        </a:rPr>
                        <a:t>12 dB</a:t>
                      </a:r>
                    </a:p>
                  </a:txBody>
                  <a:tcPr marL="68580" marR="68580" marT="0" marB="0"/>
                </a:tc>
                <a:tc>
                  <a:txBody>
                    <a:bodyPr/>
                    <a:lstStyle/>
                    <a:p>
                      <a:pPr marL="0" marR="0">
                        <a:spcBef>
                          <a:spcPts val="0"/>
                        </a:spcBef>
                        <a:spcAft>
                          <a:spcPts val="600"/>
                        </a:spcAft>
                      </a:pPr>
                      <a:endParaRPr lang="en-US" sz="2000" kern="150">
                        <a:latin typeface="Times New Roman"/>
                        <a:ea typeface="SimSun"/>
                        <a:cs typeface="Mangal"/>
                      </a:endParaRP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AN6123 AGC or op-amp</a:t>
                      </a:r>
                    </a:p>
                  </a:txBody>
                  <a:tcPr marL="68580" marR="68580" marT="0" marB="0"/>
                </a:tc>
                <a:tc>
                  <a:txBody>
                    <a:bodyPr/>
                    <a:lstStyle/>
                    <a:p>
                      <a:pPr marL="0" marR="0">
                        <a:spcBef>
                          <a:spcPts val="0"/>
                        </a:spcBef>
                        <a:spcAft>
                          <a:spcPts val="600"/>
                        </a:spcAft>
                      </a:pPr>
                      <a:r>
                        <a:rPr lang="en-US" sz="2000" kern="150">
                          <a:latin typeface="Times New Roman"/>
                          <a:ea typeface="SimSun"/>
                          <a:cs typeface="Mangal"/>
                        </a:rPr>
                        <a:t>24 dB</a:t>
                      </a:r>
                    </a:p>
                  </a:txBody>
                  <a:tcPr marL="68580" marR="68580" marT="0" marB="0"/>
                </a:tc>
                <a:tc>
                  <a:txBody>
                    <a:bodyPr/>
                    <a:lstStyle/>
                    <a:p>
                      <a:pPr marL="0" marR="0">
                        <a:spcBef>
                          <a:spcPts val="0"/>
                        </a:spcBef>
                        <a:spcAft>
                          <a:spcPts val="600"/>
                        </a:spcAft>
                      </a:pPr>
                      <a:r>
                        <a:rPr lang="en-US" sz="2000" kern="150" dirty="0">
                          <a:latin typeface="Times New Roman"/>
                          <a:ea typeface="SimSun"/>
                          <a:cs typeface="Mangal"/>
                        </a:rPr>
                        <a:t>Here: </a:t>
                      </a:r>
                      <a:r>
                        <a:rPr lang="en-US" sz="2000" kern="150" dirty="0" smtClean="0">
                          <a:latin typeface="Times New Roman"/>
                          <a:ea typeface="SimSun"/>
                          <a:cs typeface="Mangal"/>
                        </a:rPr>
                        <a:t>96 </a:t>
                      </a:r>
                      <a:r>
                        <a:rPr lang="en-US" sz="2000" kern="150" dirty="0">
                          <a:latin typeface="Times New Roman"/>
                          <a:ea typeface="SimSun"/>
                          <a:cs typeface="Mangal"/>
                        </a:rPr>
                        <a:t>less preamp </a:t>
                      </a:r>
                    </a:p>
                  </a:txBody>
                  <a:tcPr marL="68580" marR="68580" marT="0" marB="0"/>
                </a:tc>
              </a:tr>
              <a:tr h="370840">
                <a:tc>
                  <a:txBody>
                    <a:bodyPr/>
                    <a:lstStyle/>
                    <a:p>
                      <a:pPr marL="0" marR="0">
                        <a:spcBef>
                          <a:spcPts val="0"/>
                        </a:spcBef>
                        <a:spcAft>
                          <a:spcPts val="600"/>
                        </a:spcAft>
                      </a:pPr>
                      <a:r>
                        <a:rPr lang="en-US" sz="2000" kern="150">
                          <a:latin typeface="Times New Roman"/>
                          <a:ea typeface="SimSun"/>
                          <a:cs typeface="Mangal"/>
                        </a:rPr>
                        <a:t>Audio power amplifier</a:t>
                      </a:r>
                    </a:p>
                  </a:txBody>
                  <a:tcPr marL="68580" marR="68580" marT="0" marB="0"/>
                </a:tc>
                <a:tc>
                  <a:txBody>
                    <a:bodyPr/>
                    <a:lstStyle/>
                    <a:p>
                      <a:pPr marL="0" marR="0">
                        <a:spcBef>
                          <a:spcPts val="0"/>
                        </a:spcBef>
                        <a:spcAft>
                          <a:spcPts val="600"/>
                        </a:spcAft>
                      </a:pPr>
                      <a:r>
                        <a:rPr lang="en-US" sz="2000" kern="150" dirty="0">
                          <a:latin typeface="Times New Roman"/>
                          <a:ea typeface="SimSun"/>
                          <a:cs typeface="Mangal"/>
                        </a:rPr>
                        <a:t>0 dB followers for phones, 12 dB gain speaker </a:t>
                      </a:r>
                      <a:r>
                        <a:rPr lang="en-US" sz="2000" kern="150" dirty="0" smtClean="0">
                          <a:latin typeface="Times New Roman"/>
                          <a:ea typeface="SimSun"/>
                          <a:cs typeface="Mangal"/>
                        </a:rPr>
                        <a:t>amplifier</a:t>
                      </a:r>
                      <a:endParaRPr lang="en-US" sz="2000" kern="150" dirty="0">
                        <a:latin typeface="Times New Roman"/>
                        <a:ea typeface="SimSun"/>
                        <a:cs typeface="Mangal"/>
                      </a:endParaRPr>
                    </a:p>
                  </a:txBody>
                  <a:tcPr marL="68580" marR="68580" marT="0" marB="0"/>
                </a:tc>
                <a:tc>
                  <a:txBody>
                    <a:bodyPr/>
                    <a:lstStyle/>
                    <a:p>
                      <a:pPr marL="0" marR="0">
                        <a:spcBef>
                          <a:spcPts val="0"/>
                        </a:spcBef>
                        <a:spcAft>
                          <a:spcPts val="600"/>
                        </a:spcAft>
                      </a:pPr>
                      <a:endParaRPr lang="en-US" sz="2000" kern="150" dirty="0">
                        <a:latin typeface="Times New Roman"/>
                        <a:ea typeface="SimSun"/>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dio amps &amp; AGC.emf"/>
          <p:cNvPicPr>
            <a:picLocks noChangeAspect="1"/>
          </p:cNvPicPr>
          <p:nvPr/>
        </p:nvPicPr>
        <p:blipFill>
          <a:blip r:embed="rId3" cstate="print"/>
          <a:stretch>
            <a:fillRect/>
          </a:stretch>
        </p:blipFill>
        <p:spPr>
          <a:xfrm>
            <a:off x="201890" y="0"/>
            <a:ext cx="8554271" cy="6477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Another phase shifting technique</a:t>
            </a:r>
            <a:endParaRPr lang="en-US" sz="3200" dirty="0"/>
          </a:p>
        </p:txBody>
      </p:sp>
      <p:pic>
        <p:nvPicPr>
          <p:cNvPr id="5" name="Content Placeholder 4" descr="Twisted wire shift network.JPG"/>
          <p:cNvPicPr>
            <a:picLocks noGrp="1" noChangeAspect="1"/>
          </p:cNvPicPr>
          <p:nvPr>
            <p:ph sz="half" idx="1"/>
          </p:nvPr>
        </p:nvPicPr>
        <p:blipFill>
          <a:blip r:embed="rId3" cstate="print"/>
          <a:stretch>
            <a:fillRect/>
          </a:stretch>
        </p:blipFill>
        <p:spPr>
          <a:xfrm>
            <a:off x="457200" y="1905000"/>
            <a:ext cx="4038600" cy="2514702"/>
          </a:xfrm>
        </p:spPr>
      </p:pic>
      <p:pic>
        <p:nvPicPr>
          <p:cNvPr id="6" name="Content Placeholder 5" descr="Twisted wire IQ board completed.jpg"/>
          <p:cNvPicPr>
            <a:picLocks noGrp="1" noChangeAspect="1"/>
          </p:cNvPicPr>
          <p:nvPr>
            <p:ph sz="half" idx="2"/>
          </p:nvPr>
        </p:nvPicPr>
        <p:blipFill>
          <a:blip r:embed="rId4" cstate="print"/>
          <a:stretch>
            <a:fillRect/>
          </a:stretch>
        </p:blipFill>
        <p:spPr>
          <a:xfrm>
            <a:off x="4648200" y="1676400"/>
            <a:ext cx="4038600" cy="302792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&amp; construction of a </a:t>
            </a:r>
            <a:br>
              <a:rPr lang="en-US" dirty="0" smtClean="0"/>
            </a:br>
            <a:r>
              <a:rPr lang="en-US" dirty="0" smtClean="0"/>
              <a:t>phasing receiver</a:t>
            </a:r>
            <a:endParaRPr lang="en-US" dirty="0"/>
          </a:p>
        </p:txBody>
      </p:sp>
      <p:sp>
        <p:nvSpPr>
          <p:cNvPr id="3" name="Content Placeholder 2"/>
          <p:cNvSpPr>
            <a:spLocks noGrp="1"/>
          </p:cNvSpPr>
          <p:nvPr>
            <p:ph idx="1"/>
          </p:nvPr>
        </p:nvSpPr>
        <p:spPr>
          <a:xfrm>
            <a:off x="457200" y="2514601"/>
            <a:ext cx="8229600" cy="2971800"/>
          </a:xfrm>
        </p:spPr>
        <p:txBody>
          <a:bodyPr/>
          <a:lstStyle/>
          <a:p>
            <a:pPr>
              <a:buNone/>
            </a:pPr>
            <a:r>
              <a:rPr lang="en-US" dirty="0" smtClean="0"/>
              <a:t>by Nick Kennedy, WA5BDU</a:t>
            </a:r>
          </a:p>
          <a:p>
            <a:pPr>
              <a:buNone/>
            </a:pPr>
            <a:r>
              <a:rPr lang="en-US" dirty="0" smtClean="0"/>
              <a:t>4SQRP’s </a:t>
            </a:r>
            <a:r>
              <a:rPr lang="en-US" dirty="0" err="1" smtClean="0"/>
              <a:t>OzarkCon</a:t>
            </a:r>
            <a:r>
              <a:rPr lang="en-US" dirty="0" smtClean="0"/>
              <a:t>  - April 2, 2016 </a:t>
            </a:r>
          </a:p>
          <a:p>
            <a:pPr>
              <a:buNone/>
            </a:pPr>
            <a:r>
              <a:rPr lang="en-US" dirty="0" smtClean="0"/>
              <a:t>Branson, MO</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isted wire IQ mixer for 40M.emf"/>
          <p:cNvPicPr>
            <a:picLocks noChangeAspect="1"/>
          </p:cNvPicPr>
          <p:nvPr/>
        </p:nvPicPr>
        <p:blipFill>
          <a:blip r:embed="rId3" cstate="print"/>
          <a:stretch>
            <a:fillRect/>
          </a:stretch>
        </p:blipFill>
        <p:spPr>
          <a:xfrm>
            <a:off x="43268" y="0"/>
            <a:ext cx="9057464"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DDS chip with quadrature outputs</a:t>
            </a:r>
            <a:endParaRPr lang="en-US" sz="2800" dirty="0"/>
          </a:p>
        </p:txBody>
      </p:sp>
      <p:pic>
        <p:nvPicPr>
          <p:cNvPr id="4" name="Content Placeholder 3" descr="IQ PRO image QEX June 2006.JPG"/>
          <p:cNvPicPr>
            <a:picLocks noGrp="1" noChangeAspect="1"/>
          </p:cNvPicPr>
          <p:nvPr>
            <p:ph idx="1"/>
          </p:nvPr>
        </p:nvPicPr>
        <p:blipFill>
          <a:blip r:embed="rId3" cstate="print"/>
          <a:stretch>
            <a:fillRect/>
          </a:stretch>
        </p:blipFill>
        <p:spPr>
          <a:xfrm>
            <a:off x="1630680" y="1318101"/>
            <a:ext cx="5882640" cy="478536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Toner transfer board </a:t>
            </a:r>
            <a:r>
              <a:rPr lang="en-US" sz="3200" dirty="0" err="1" smtClean="0"/>
              <a:t>fab</a:t>
            </a:r>
            <a:endParaRPr lang="en-US" sz="3200"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Allowed me to increase the complexity of my projects</a:t>
            </a:r>
          </a:p>
          <a:p>
            <a:r>
              <a:rPr lang="en-US" sz="2800" dirty="0" smtClean="0"/>
              <a:t>I started with K7QO’s Muppet videos on YouTube</a:t>
            </a:r>
          </a:p>
          <a:p>
            <a:r>
              <a:rPr lang="en-US" sz="2800" dirty="0" smtClean="0"/>
              <a:t>Requires a Laser printer ($60) laminator ($50 - $100)</a:t>
            </a:r>
          </a:p>
          <a:p>
            <a:r>
              <a:rPr lang="en-US" sz="2800" dirty="0" smtClean="0"/>
              <a:t>I use the special </a:t>
            </a:r>
            <a:r>
              <a:rPr lang="en-US" sz="2800" dirty="0" err="1" smtClean="0"/>
              <a:t>fab</a:t>
            </a:r>
            <a:r>
              <a:rPr lang="en-US" sz="2800" dirty="0" smtClean="0"/>
              <a:t>-in-a-box paper, but others use regular photo paper. The process works great!</a:t>
            </a:r>
          </a:p>
          <a:p>
            <a:r>
              <a:rPr lang="en-US" sz="2800" dirty="0" err="1" smtClean="0"/>
              <a:t>ExpressPCB</a:t>
            </a:r>
            <a:r>
              <a:rPr lang="en-US" sz="2800" dirty="0" smtClean="0"/>
              <a:t> is the software of choice to produce the layout</a:t>
            </a:r>
          </a:p>
          <a:p>
            <a:r>
              <a:rPr lang="en-US" sz="2800" dirty="0" smtClean="0"/>
              <a:t>I have a personal preference for SMT over leaded. Size 1206 or 0805 parts and SOIC aren’t hard.</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From design to physical …</a:t>
            </a:r>
            <a:endParaRPr lang="en-US" sz="3200" dirty="0"/>
          </a:p>
        </p:txBody>
      </p:sp>
      <p:pic>
        <p:nvPicPr>
          <p:cNvPr id="5" name="Content Placeholder 4" descr="all-pass, wired.JPG"/>
          <p:cNvPicPr>
            <a:picLocks noGrp="1" noChangeAspect="1"/>
          </p:cNvPicPr>
          <p:nvPr>
            <p:ph sz="half" idx="1"/>
          </p:nvPr>
        </p:nvPicPr>
        <p:blipFill>
          <a:blip r:embed="rId3" cstate="print"/>
          <a:stretch>
            <a:fillRect/>
          </a:stretch>
        </p:blipFill>
        <p:spPr>
          <a:xfrm>
            <a:off x="4648200" y="2057400"/>
            <a:ext cx="4038600" cy="3028950"/>
          </a:xfrm>
        </p:spPr>
      </p:pic>
      <p:pic>
        <p:nvPicPr>
          <p:cNvPr id="6" name="Content Placeholder 5" descr="all-pass board layout.JPG"/>
          <p:cNvPicPr>
            <a:picLocks noGrp="1" noChangeAspect="1"/>
          </p:cNvPicPr>
          <p:nvPr>
            <p:ph sz="half" idx="2"/>
          </p:nvPr>
        </p:nvPicPr>
        <p:blipFill>
          <a:blip r:embed="rId4" cstate="print"/>
          <a:stretch>
            <a:fillRect/>
          </a:stretch>
        </p:blipFill>
        <p:spPr>
          <a:xfrm>
            <a:off x="533400" y="2057400"/>
            <a:ext cx="4038600" cy="293680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Design trade-offs, missing bits and other notes</a:t>
            </a:r>
            <a:endParaRPr lang="en-US" sz="2800"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sz="2400" dirty="0" smtClean="0"/>
              <a:t>This design allows for all band (80-10) coverage, but requires the 4x VFO</a:t>
            </a:r>
          </a:p>
          <a:p>
            <a:r>
              <a:rPr lang="en-US" sz="2400" b="1" dirty="0" smtClean="0"/>
              <a:t>What about a preamp? </a:t>
            </a:r>
            <a:r>
              <a:rPr lang="en-US" sz="2400" dirty="0" smtClean="0"/>
              <a:t>Sensitivity is good as-is, but I agree a switchable preamp would be helpful at times and do expect to try some designs. Maybe an attenuator too.</a:t>
            </a:r>
          </a:p>
          <a:p>
            <a:r>
              <a:rPr lang="en-US" sz="2400" b="1" dirty="0" smtClean="0"/>
              <a:t>Where’s the front-end filtering? </a:t>
            </a:r>
            <a:r>
              <a:rPr lang="en-US" sz="2400" dirty="0" smtClean="0"/>
              <a:t>The Tayloe detector has very high overload tolerance. I’ve heard a bit of AM-BC and SW-BC breakthrough at times, with my boards exposed on the bench. But not bad overall. I have used an external HPF for a local AM station on 610 kHz.</a:t>
            </a:r>
          </a:p>
          <a:p>
            <a:r>
              <a:rPr lang="en-US" sz="2400" b="1" dirty="0" smtClean="0"/>
              <a:t>Well, how does it sound? </a:t>
            </a:r>
            <a:r>
              <a:rPr lang="en-US" sz="2400" dirty="0" smtClean="0"/>
              <a:t>It sounds great to me. Mostly the absence of ringing. I have some background hiss, especially in the wide BW position. More tweaking could reduce that.</a:t>
            </a:r>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cover in 50 minutes …</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 I mean by “phasing receiver”?</a:t>
            </a:r>
          </a:p>
          <a:p>
            <a:r>
              <a:rPr lang="en-US" dirty="0" smtClean="0"/>
              <a:t>Current proponents and designs</a:t>
            </a:r>
          </a:p>
          <a:p>
            <a:r>
              <a:rPr lang="en-US" dirty="0" smtClean="0"/>
              <a:t>Methods of generating the I &amp; Q signals</a:t>
            </a:r>
          </a:p>
          <a:p>
            <a:r>
              <a:rPr lang="en-US" dirty="0" smtClean="0"/>
              <a:t>Quadrature detector plus DSP or all analog?</a:t>
            </a:r>
          </a:p>
          <a:p>
            <a:r>
              <a:rPr lang="en-US" dirty="0" smtClean="0"/>
              <a:t>Construction – my intro to toner transfer</a:t>
            </a:r>
          </a:p>
          <a:p>
            <a:r>
              <a:rPr lang="en-US" dirty="0" smtClean="0"/>
              <a:t>Design tools – all-pass and selectivity, board  layout, circuit analysis (LTspice)</a:t>
            </a:r>
          </a:p>
          <a:p>
            <a:r>
              <a:rPr lang="en-US" dirty="0" smtClean="0"/>
              <a:t>My approach and results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Phasing receiver?</a:t>
            </a:r>
            <a:endParaRPr lang="en-US" dirty="0"/>
          </a:p>
        </p:txBody>
      </p:sp>
      <p:sp>
        <p:nvSpPr>
          <p:cNvPr id="3" name="Content Placeholder 2"/>
          <p:cNvSpPr>
            <a:spLocks noGrp="1"/>
          </p:cNvSpPr>
          <p:nvPr>
            <p:ph idx="1"/>
          </p:nvPr>
        </p:nvSpPr>
        <p:spPr/>
        <p:txBody>
          <a:bodyPr>
            <a:normAutofit fontScale="92500"/>
          </a:bodyPr>
          <a:lstStyle/>
          <a:p>
            <a:r>
              <a:rPr lang="en-US" dirty="0" smtClean="0"/>
              <a:t>Put simply, it’s a direct conversion receiver that uses phasing techniques to eliminate the image or opposite sideband.</a:t>
            </a:r>
          </a:p>
          <a:p>
            <a:r>
              <a:rPr lang="en-US" dirty="0" smtClean="0"/>
              <a:t>There’s a direct mixing to audio at the front end, so the remaining circuits are all audio.</a:t>
            </a:r>
          </a:p>
          <a:p>
            <a:r>
              <a:rPr lang="en-US" dirty="0" smtClean="0"/>
              <a:t>The down conversion gives two audio channels 90 degrees apart. A second 90 degree shift eliminates one sideband and reinforces the other. This may occur in DSP or analog circuits.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who in phasing receivers?</a:t>
            </a:r>
            <a:endParaRPr lang="en-US" dirty="0"/>
          </a:p>
        </p:txBody>
      </p:sp>
      <p:sp>
        <p:nvSpPr>
          <p:cNvPr id="3" name="Content Placeholder 2"/>
          <p:cNvSpPr>
            <a:spLocks noGrp="1"/>
          </p:cNvSpPr>
          <p:nvPr>
            <p:ph idx="1"/>
          </p:nvPr>
        </p:nvSpPr>
        <p:spPr/>
        <p:txBody>
          <a:bodyPr/>
          <a:lstStyle/>
          <a:p>
            <a:r>
              <a:rPr lang="en-US" dirty="0" smtClean="0"/>
              <a:t>Rick Campbell KK7B with the R2 &amp; R2Pro and articles in EMRFD and elsewhere. Prefers a single-band, analog approach.</a:t>
            </a:r>
          </a:p>
          <a:p>
            <a:r>
              <a:rPr lang="en-US" dirty="0" smtClean="0"/>
              <a:t>Dan Tayloe N7VE, developer of the Tayloe Detector &amp; designer of the NORCAL NC2030.</a:t>
            </a:r>
          </a:p>
          <a:p>
            <a:r>
              <a:rPr lang="en-US" dirty="0" smtClean="0"/>
              <a:t>Don Huff, W6JL, on the air evangelist for the phasing receiver design. Check out his QRZ page.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asing receiver block diagram.emf"/>
          <p:cNvPicPr>
            <a:picLocks noChangeAspect="1"/>
          </p:cNvPicPr>
          <p:nvPr/>
        </p:nvPicPr>
        <p:blipFill>
          <a:blip r:embed="rId3" cstate="print"/>
          <a:stretch>
            <a:fillRect/>
          </a:stretch>
        </p:blipFill>
        <p:spPr>
          <a:xfrm>
            <a:off x="43268" y="76200"/>
            <a:ext cx="90574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tiny bit of theory</a:t>
            </a:r>
            <a:endParaRPr lang="en-US" dirty="0"/>
          </a:p>
        </p:txBody>
      </p:sp>
      <p:sp>
        <p:nvSpPr>
          <p:cNvPr id="5" name="Text Placeholder 4"/>
          <p:cNvSpPr>
            <a:spLocks noGrp="1"/>
          </p:cNvSpPr>
          <p:nvPr>
            <p:ph type="body" idx="1"/>
          </p:nvPr>
        </p:nvSpPr>
        <p:spPr/>
        <p:txBody>
          <a:bodyPr/>
          <a:lstStyle/>
          <a:p>
            <a:pPr algn="ctr"/>
            <a:r>
              <a:rPr lang="en-US" dirty="0" smtClean="0"/>
              <a:t>LO &gt; RF</a:t>
            </a:r>
            <a:endParaRPr lang="en-US" dirty="0"/>
          </a:p>
        </p:txBody>
      </p:sp>
      <p:sp>
        <p:nvSpPr>
          <p:cNvPr id="7" name="Text Placeholder 6"/>
          <p:cNvSpPr>
            <a:spLocks noGrp="1"/>
          </p:cNvSpPr>
          <p:nvPr>
            <p:ph type="body" sz="quarter" idx="3"/>
          </p:nvPr>
        </p:nvSpPr>
        <p:spPr/>
        <p:txBody>
          <a:bodyPr/>
          <a:lstStyle/>
          <a:p>
            <a:pPr algn="ctr"/>
            <a:r>
              <a:rPr lang="en-US" dirty="0" smtClean="0"/>
              <a:t>RF &gt; LO</a:t>
            </a:r>
            <a:endParaRPr lang="en-US" dirty="0"/>
          </a:p>
        </p:txBody>
      </p:sp>
      <p:cxnSp>
        <p:nvCxnSpPr>
          <p:cNvPr id="10" name="Straight Arrow Connector 9"/>
          <p:cNvCxnSpPr/>
          <p:nvPr/>
        </p:nvCxnSpPr>
        <p:spPr>
          <a:xfrm>
            <a:off x="2133600" y="3581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3581400"/>
            <a:ext cx="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half" idx="2"/>
          </p:nvPr>
        </p:nvPicPr>
        <p:blipFill>
          <a:blip r:embed="rId3" cstate="print"/>
          <a:srcRect/>
          <a:stretch>
            <a:fillRect/>
          </a:stretch>
        </p:blipFill>
        <p:spPr bwMode="auto">
          <a:xfrm>
            <a:off x="2743200" y="3200400"/>
            <a:ext cx="251460" cy="3276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286001" y="4191001"/>
            <a:ext cx="242455" cy="304800"/>
          </a:xfrm>
          <a:prstGeom prst="rect">
            <a:avLst/>
          </a:prstGeom>
          <a:noFill/>
          <a:ln w="9525">
            <a:noFill/>
            <a:miter lim="800000"/>
            <a:headEnd/>
            <a:tailEnd/>
          </a:ln>
        </p:spPr>
      </p:pic>
      <p:cxnSp>
        <p:nvCxnSpPr>
          <p:cNvPr id="25" name="Straight Arrow Connector 24"/>
          <p:cNvCxnSpPr/>
          <p:nvPr/>
        </p:nvCxnSpPr>
        <p:spPr>
          <a:xfrm>
            <a:off x="6324600" y="441960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324600" y="35052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3" cstate="print"/>
          <a:srcRect/>
          <a:stretch>
            <a:fillRect/>
          </a:stretch>
        </p:blipFill>
        <p:spPr bwMode="auto">
          <a:xfrm>
            <a:off x="6934200" y="4038600"/>
            <a:ext cx="251460" cy="327660"/>
          </a:xfrm>
          <a:prstGeom prst="rect">
            <a:avLst/>
          </a:prstGeom>
          <a:noFill/>
          <a:ln w="9525">
            <a:noFill/>
            <a:miter lim="800000"/>
            <a:headEnd/>
            <a:tailEnd/>
          </a:ln>
        </p:spPr>
      </p:pic>
      <p:pic>
        <p:nvPicPr>
          <p:cNvPr id="29" name="Picture 3"/>
          <p:cNvPicPr>
            <a:picLocks noChangeAspect="1" noChangeArrowheads="1"/>
          </p:cNvPicPr>
          <p:nvPr/>
        </p:nvPicPr>
        <p:blipFill>
          <a:blip r:embed="rId4" cstate="print"/>
          <a:srcRect/>
          <a:stretch>
            <a:fillRect/>
          </a:stretch>
        </p:blipFill>
        <p:spPr bwMode="auto">
          <a:xfrm>
            <a:off x="6400800" y="3657601"/>
            <a:ext cx="242455" cy="304800"/>
          </a:xfrm>
          <a:prstGeom prst="rect">
            <a:avLst/>
          </a:prstGeom>
          <a:noFill/>
          <a:ln w="9525">
            <a:noFill/>
            <a:miter lim="800000"/>
            <a:headEnd/>
            <a:tailEnd/>
          </a:ln>
        </p:spPr>
      </p:pic>
      <p:cxnSp>
        <p:nvCxnSpPr>
          <p:cNvPr id="32" name="Curved Connector 31"/>
          <p:cNvCxnSpPr/>
          <p:nvPr/>
        </p:nvCxnSpPr>
        <p:spPr>
          <a:xfrm rot="16200000" flipV="1">
            <a:off x="2324100" y="3467100"/>
            <a:ext cx="457200" cy="228600"/>
          </a:xfrm>
          <a:prstGeom prst="curvedConnector3">
            <a:avLst>
              <a:gd name="adj1" fmla="val 48485"/>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0800000" flipV="1">
            <a:off x="1905000" y="3962400"/>
            <a:ext cx="457200" cy="1524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16200000" flipV="1">
            <a:off x="6743700" y="4305300"/>
            <a:ext cx="457200" cy="228600"/>
          </a:xfrm>
          <a:prstGeom prst="curvedConnector3">
            <a:avLst>
              <a:gd name="adj1" fmla="val 48485"/>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6019800" y="3886200"/>
            <a:ext cx="533400" cy="2286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ox(in)">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ox(in)">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ox(i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ox(i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yloe detector VER 2.emf"/>
          <p:cNvPicPr>
            <a:picLocks noChangeAspect="1"/>
          </p:cNvPicPr>
          <p:nvPr/>
        </p:nvPicPr>
        <p:blipFill>
          <a:blip r:embed="rId3" cstate="print"/>
          <a:stretch>
            <a:fillRect/>
          </a:stretch>
        </p:blipFill>
        <p:spPr>
          <a:xfrm>
            <a:off x="143906" y="228600"/>
            <a:ext cx="8856187" cy="6705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400" dirty="0" smtClean="0"/>
              <a:t>All-pass network</a:t>
            </a:r>
            <a:br>
              <a:rPr lang="en-US" sz="2400" dirty="0" smtClean="0"/>
            </a:br>
            <a:endParaRPr lang="en-US" sz="2400" dirty="0"/>
          </a:p>
        </p:txBody>
      </p:sp>
      <p:pic>
        <p:nvPicPr>
          <p:cNvPr id="3" name="Picture 2" descr="QuadNet Screen.JPG"/>
          <p:cNvPicPr>
            <a:picLocks noChangeAspect="1"/>
          </p:cNvPicPr>
          <p:nvPr/>
        </p:nvPicPr>
        <p:blipFill>
          <a:blip r:embed="rId3" cstate="print"/>
          <a:stretch>
            <a:fillRect/>
          </a:stretch>
        </p:blipFill>
        <p:spPr>
          <a:xfrm>
            <a:off x="685800" y="763370"/>
            <a:ext cx="7807068" cy="4799230"/>
          </a:xfrm>
          <a:prstGeom prst="rect">
            <a:avLst/>
          </a:prstGeom>
        </p:spPr>
      </p:pic>
      <p:sp>
        <p:nvSpPr>
          <p:cNvPr id="4" name="TextBox 3"/>
          <p:cNvSpPr txBox="1"/>
          <p:nvPr/>
        </p:nvSpPr>
        <p:spPr>
          <a:xfrm>
            <a:off x="685800" y="5791200"/>
            <a:ext cx="7696200" cy="400110"/>
          </a:xfrm>
          <a:prstGeom prst="rect">
            <a:avLst/>
          </a:prstGeom>
          <a:noFill/>
        </p:spPr>
        <p:txBody>
          <a:bodyPr wrap="square" rtlCol="0">
            <a:spAutoFit/>
          </a:bodyPr>
          <a:lstStyle/>
          <a:p>
            <a:pPr algn="ctr"/>
            <a:r>
              <a:rPr lang="en-US" sz="2000" dirty="0" err="1" smtClean="0"/>
              <a:t>QuadNet</a:t>
            </a:r>
            <a:r>
              <a:rPr lang="en-US" sz="2000" dirty="0" smtClean="0"/>
              <a:t> by TonneSoftware.com</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3678</TotalTime>
  <Words>4512</Words>
  <Application>Microsoft Office PowerPoint</Application>
  <PresentationFormat>On-screen Show (4:3)</PresentationFormat>
  <Paragraphs>210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Design &amp; construction of a  phasing receiver</vt:lpstr>
      <vt:lpstr>Things to cover in 50 minutes …</vt:lpstr>
      <vt:lpstr>Phasing receiver?</vt:lpstr>
      <vt:lpstr>Who’s who in phasing receivers?</vt:lpstr>
      <vt:lpstr>Slide 6</vt:lpstr>
      <vt:lpstr>A tiny bit of theory</vt:lpstr>
      <vt:lpstr>Slide 8</vt:lpstr>
      <vt:lpstr>All-pass network </vt:lpstr>
      <vt:lpstr>All-pass network</vt:lpstr>
      <vt:lpstr>Slide 11</vt:lpstr>
      <vt:lpstr>Phase shift from all-pass network</vt:lpstr>
      <vt:lpstr>Filters &amp; Gain</vt:lpstr>
      <vt:lpstr>Slide 14</vt:lpstr>
      <vt:lpstr>Slide 15</vt:lpstr>
      <vt:lpstr>Slide 16</vt:lpstr>
      <vt:lpstr>Gain table</vt:lpstr>
      <vt:lpstr>Slide 18</vt:lpstr>
      <vt:lpstr>Another phase shifting technique</vt:lpstr>
      <vt:lpstr>Slide 20</vt:lpstr>
      <vt:lpstr>DDS chip with quadrature outputs</vt:lpstr>
      <vt:lpstr>Toner transfer board fab</vt:lpstr>
      <vt:lpstr>From design to physical …</vt:lpstr>
      <vt:lpstr>Design trade-offs, missing bits and other notes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nickrk</dc:creator>
  <cp:lastModifiedBy>nickrk</cp:lastModifiedBy>
  <cp:revision>266</cp:revision>
  <dcterms:created xsi:type="dcterms:W3CDTF">2006-08-16T00:00:00Z</dcterms:created>
  <dcterms:modified xsi:type="dcterms:W3CDTF">2016-04-06T20:11:03Z</dcterms:modified>
</cp:coreProperties>
</file>